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6"/>
  </p:notesMasterIdLst>
  <p:handoutMasterIdLst>
    <p:handoutMasterId r:id="rId7"/>
  </p:handoutMasterIdLst>
  <p:sldIdLst>
    <p:sldId id="413" r:id="rId2"/>
    <p:sldId id="409" r:id="rId3"/>
    <p:sldId id="410" r:id="rId4"/>
    <p:sldId id="41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3701DB7-2493-4800-913D-795600A0BFC2}" type="slidenum">
              <a:rPr lang="fa-IR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23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FD4E128-7184-4205-8813-59D4F458A847}" type="slidenum">
              <a:rPr lang="fa-IR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37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C9911E-D0E6-4DA3-895F-507EB65F45D3}" type="slidenum">
              <a:rPr lang="fa-IR" smtClean="0"/>
              <a:pPr/>
              <a:t>1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28635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3EBC5-3440-4253-8BA4-A2EBBBA514EB}" type="slidenum">
              <a:rPr lang="fa-IR" smtClean="0"/>
              <a:pPr/>
              <a:t>2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11936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3EBC5-3440-4253-8BA4-A2EBBBA514EB}" type="slidenum">
              <a:rPr lang="fa-IR" smtClean="0"/>
              <a:pPr/>
              <a:t>3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36118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3EBC5-3440-4253-8BA4-A2EBBBA514EB}" type="slidenum">
              <a:rPr lang="fa-IR" smtClean="0"/>
              <a:pPr/>
              <a:t>4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77931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F9376D73-379C-4465-8CC9-094032C47EEA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A738EB-F1FC-4D85-9D62-702D7516E16E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AC30D7-3621-4B30-9FB9-9C119B47B7B7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98300B90-4748-4C42-8B39-17E638171EEE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930B73D4-6415-490B-B055-D8198BA8EADC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FC5A81-A59E-4D3D-BAB2-5D89ACBB01CD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AB7A1-4793-4923-A8FF-6B5D8E366652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8EEA818-EDD7-495B-AC31-382EBA663A7A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CD017-1928-4240-88B3-CDEAC35369D7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96A7EA18-7DBB-4707-A25B-E9C635C12B32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DE6F282F-7D2B-4699-A7EB-D6BC04A6B59B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70D9F36-337B-4EC7-AB1F-DADEC97EA37F}" type="slidenum">
              <a:rPr lang="fa-IR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447800"/>
            <a:ext cx="8402638" cy="2057400"/>
          </a:xfrm>
        </p:spPr>
        <p:txBody>
          <a:bodyPr>
            <a:normAutofit fontScale="90000"/>
          </a:bodyPr>
          <a:lstStyle/>
          <a:p>
            <a:pPr algn="ctr" rtl="1" eaLnBrk="1" hangingPunct="1">
              <a:defRPr/>
            </a:pPr>
            <a:r>
              <a:rPr lang="fa-IR" sz="16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IranNastaliq" pitchFamily="18" charset="0"/>
                <a:cs typeface="IranNastaliq" pitchFamily="18" charset="0"/>
              </a:rPr>
              <a:t>بسم الله الرحمن الرحيم</a:t>
            </a:r>
            <a:endParaRPr lang="en-US" sz="166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IranNastaliq" pitchFamily="18" charset="0"/>
              <a:cs typeface="IranNastaliq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096781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600" b="1" dirty="0" smtClean="0">
                <a:cs typeface="Zar" pitchFamily="2" charset="-78"/>
              </a:rPr>
              <a:t>پارادکس در کارکردها</a:t>
            </a:r>
            <a:endParaRPr lang="en-US" sz="4600" b="1" dirty="0" smtClean="0">
              <a:cs typeface="Zar" pitchFamily="2" charset="-7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6800" y="1752600"/>
            <a:ext cx="7772400" cy="4114800"/>
          </a:xfrm>
        </p:spPr>
        <p:txBody>
          <a:bodyPr/>
          <a:lstStyle/>
          <a:p>
            <a:pPr algn="r" rtl="1"/>
            <a:r>
              <a:rPr lang="fa-IR" sz="3600" dirty="0" smtClean="0">
                <a:latin typeface="+mj-lt"/>
                <a:cs typeface="Badr" pitchFamily="2" charset="-78"/>
              </a:rPr>
              <a:t>آرمان سازی # الگوسازی</a:t>
            </a:r>
          </a:p>
          <a:p>
            <a:pPr algn="r" rtl="1"/>
            <a:endParaRPr lang="fa-IR" sz="3600" dirty="0" smtClean="0">
              <a:latin typeface="+mj-lt"/>
              <a:cs typeface="Badr" pitchFamily="2" charset="-78"/>
            </a:endParaRPr>
          </a:p>
          <a:p>
            <a:pPr algn="r" rtl="1"/>
            <a:r>
              <a:rPr lang="fa-IR" sz="3600" dirty="0" smtClean="0">
                <a:latin typeface="+mj-lt"/>
                <a:cs typeface="Badr" pitchFamily="2" charset="-78"/>
              </a:rPr>
              <a:t>آرمان دست نيافتنی و دور از انتظارات است.</a:t>
            </a:r>
          </a:p>
          <a:p>
            <a:pPr algn="r" rtl="1"/>
            <a:endParaRPr lang="fa-IR" sz="3600" dirty="0" smtClean="0">
              <a:latin typeface="+mj-lt"/>
              <a:cs typeface="Badr" pitchFamily="2" charset="-78"/>
            </a:endParaRPr>
          </a:p>
          <a:p>
            <a:pPr algn="r" rtl="1"/>
            <a:r>
              <a:rPr lang="fa-IR" sz="3600" dirty="0" smtClean="0">
                <a:latin typeface="+mj-lt"/>
                <a:cs typeface="Badr" pitchFamily="2" charset="-78"/>
              </a:rPr>
              <a:t>الگو دست يافتنی و در چارچوب انتظارات است.</a:t>
            </a:r>
          </a:p>
          <a:p>
            <a:pPr algn="r" rtl="1"/>
            <a:endParaRPr lang="fa-IR" sz="3600" dirty="0" smtClean="0">
              <a:latin typeface="+mj-lt"/>
              <a:cs typeface="Badr" pitchFamily="2" charset="-78"/>
            </a:endParaRPr>
          </a:p>
          <a:p>
            <a:pPr algn="r" rtl="1"/>
            <a:endParaRPr lang="fa-IR" sz="3600" dirty="0" smtClean="0">
              <a:latin typeface="+mj-lt"/>
              <a:cs typeface="Badr" pitchFamily="2" charset="-78"/>
            </a:endParaRPr>
          </a:p>
          <a:p>
            <a:pPr algn="r" rtl="1"/>
            <a:endParaRPr lang="fa-IR" sz="3600" dirty="0" smtClean="0">
              <a:latin typeface="+mj-lt"/>
              <a:cs typeface="Badr" pitchFamily="2" charset="-78"/>
            </a:endParaRPr>
          </a:p>
          <a:p>
            <a:pPr algn="r" rtl="1"/>
            <a:endParaRPr lang="fa-IR" sz="3200" dirty="0" smtClean="0">
              <a:cs typeface="Zar" pitchFamily="2" charset="-78"/>
            </a:endParaRPr>
          </a:p>
          <a:p>
            <a:pPr algn="r" rtl="1"/>
            <a:endParaRPr lang="fa-IR" sz="3600" dirty="0" smtClean="0">
              <a:latin typeface="+mj-lt"/>
              <a:cs typeface="Badr" pitchFamily="2" charset="-78"/>
            </a:endParaRPr>
          </a:p>
          <a:p>
            <a:endParaRPr lang="en-US" sz="4400" dirty="0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600" b="1" dirty="0" smtClean="0">
                <a:cs typeface="Zar" pitchFamily="2" charset="-78"/>
              </a:rPr>
              <a:t>پارادکس در کارکردها</a:t>
            </a:r>
            <a:endParaRPr lang="en-US" sz="4600" b="1" dirty="0" smtClean="0">
              <a:cs typeface="Zar" pitchFamily="2" charset="-7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6800" y="1752600"/>
            <a:ext cx="7772400" cy="4114800"/>
          </a:xfrm>
        </p:spPr>
        <p:txBody>
          <a:bodyPr/>
          <a:lstStyle/>
          <a:p>
            <a:pPr algn="r" rtl="1"/>
            <a:r>
              <a:rPr lang="fa-IR" sz="3600" dirty="0" smtClean="0">
                <a:latin typeface="+mj-lt"/>
                <a:cs typeface="Badr" pitchFamily="2" charset="-78"/>
              </a:rPr>
              <a:t>تنظيم فاصله ميان خود و ديگر (محوريت هويت)</a:t>
            </a:r>
          </a:p>
          <a:p>
            <a:pPr lvl="1" algn="r" rtl="1"/>
            <a:r>
              <a:rPr lang="fa-IR" sz="3400" dirty="0" smtClean="0">
                <a:latin typeface="+mj-lt"/>
                <a:cs typeface="Badr" pitchFamily="2" charset="-78"/>
              </a:rPr>
              <a:t>فرقه ما از ديگر فرقه ها متمايز است.</a:t>
            </a:r>
          </a:p>
          <a:p>
            <a:pPr lvl="1" algn="r" rtl="1"/>
            <a:r>
              <a:rPr lang="fa-IR" sz="3400" dirty="0" smtClean="0">
                <a:latin typeface="+mj-lt"/>
                <a:cs typeface="Badr" pitchFamily="2" charset="-78"/>
              </a:rPr>
              <a:t>فرقه ما در تعامل با ديگر فرقه ها پديد آمده است.</a:t>
            </a:r>
          </a:p>
          <a:p>
            <a:pPr algn="r" rtl="1"/>
            <a:endParaRPr lang="fa-IR" sz="3600" dirty="0" smtClean="0">
              <a:latin typeface="+mj-lt"/>
              <a:cs typeface="Badr" pitchFamily="2" charset="-78"/>
            </a:endParaRPr>
          </a:p>
          <a:p>
            <a:pPr algn="r" rtl="1"/>
            <a:r>
              <a:rPr lang="fa-IR" sz="3600" dirty="0" smtClean="0">
                <a:latin typeface="+mj-lt"/>
                <a:cs typeface="Badr" pitchFamily="2" charset="-78"/>
              </a:rPr>
              <a:t>* بيرون رفتن از موقعيت دوگانه</a:t>
            </a:r>
            <a:endParaRPr lang="fa-IR" sz="3400" dirty="0" smtClean="0">
              <a:latin typeface="+mj-lt"/>
              <a:cs typeface="Badr" pitchFamily="2" charset="-78"/>
            </a:endParaRPr>
          </a:p>
          <a:p>
            <a:pPr algn="r" rtl="1"/>
            <a:endParaRPr lang="fa-IR" sz="3600" dirty="0" smtClean="0">
              <a:latin typeface="+mj-lt"/>
              <a:cs typeface="Badr" pitchFamily="2" charset="-78"/>
            </a:endParaRPr>
          </a:p>
          <a:p>
            <a:pPr algn="r" rtl="1"/>
            <a:endParaRPr lang="fa-IR" sz="3600" dirty="0" smtClean="0">
              <a:latin typeface="+mj-lt"/>
              <a:cs typeface="Badr" pitchFamily="2" charset="-78"/>
            </a:endParaRPr>
          </a:p>
          <a:p>
            <a:pPr algn="r" rtl="1"/>
            <a:endParaRPr lang="fa-IR" sz="3600" dirty="0" smtClean="0">
              <a:latin typeface="+mj-lt"/>
              <a:cs typeface="Badr" pitchFamily="2" charset="-78"/>
            </a:endParaRPr>
          </a:p>
          <a:p>
            <a:pPr algn="r" rtl="1"/>
            <a:endParaRPr lang="fa-IR" sz="3200" dirty="0" smtClean="0">
              <a:cs typeface="Zar" pitchFamily="2" charset="-78"/>
            </a:endParaRPr>
          </a:p>
          <a:p>
            <a:pPr algn="r" rtl="1"/>
            <a:endParaRPr lang="fa-IR" sz="3600" dirty="0" smtClean="0">
              <a:latin typeface="+mj-lt"/>
              <a:cs typeface="Badr" pitchFamily="2" charset="-78"/>
            </a:endParaRPr>
          </a:p>
          <a:p>
            <a:endParaRPr lang="en-US" sz="4400" dirty="0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/>
            <a:r>
              <a:rPr lang="fa-IR" sz="4600" b="1" dirty="0" smtClean="0">
                <a:cs typeface="Zar" pitchFamily="2" charset="-78"/>
              </a:rPr>
              <a:t>پارادکس در کارکردها</a:t>
            </a:r>
            <a:endParaRPr lang="en-US" sz="4600" b="1" dirty="0" smtClean="0">
              <a:cs typeface="Zar" pitchFamily="2" charset="-7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6800" y="1752600"/>
            <a:ext cx="7772400" cy="4114800"/>
          </a:xfrm>
        </p:spPr>
        <p:txBody>
          <a:bodyPr/>
          <a:lstStyle/>
          <a:p>
            <a:pPr algn="r" rtl="1"/>
            <a:r>
              <a:rPr lang="fa-IR" sz="3600" dirty="0" smtClean="0">
                <a:latin typeface="+mj-lt"/>
                <a:cs typeface="Badr" pitchFamily="2" charset="-78"/>
              </a:rPr>
              <a:t>* موقعيت های ميانی بين اوليا و اشقيا:</a:t>
            </a:r>
          </a:p>
          <a:p>
            <a:pPr lvl="1" algn="r" rtl="1"/>
            <a:endParaRPr lang="fa-IR" sz="3400" dirty="0" smtClean="0">
              <a:latin typeface="+mj-lt"/>
              <a:cs typeface="Badr" pitchFamily="2" charset="-78"/>
            </a:endParaRPr>
          </a:p>
          <a:p>
            <a:pPr lvl="1" algn="r" rtl="1"/>
            <a:r>
              <a:rPr lang="fa-IR" sz="3400" dirty="0" smtClean="0">
                <a:latin typeface="+mj-lt"/>
                <a:cs typeface="Badr" pitchFamily="2" charset="-78"/>
              </a:rPr>
              <a:t>امام حسين (ع): ويلكم إن لم يكن لكم دين فكونوا أحرارا في الدنيا (ابوالفرج، مقاتل، 79)</a:t>
            </a:r>
          </a:p>
          <a:p>
            <a:pPr lvl="1" algn="r" rtl="1"/>
            <a:r>
              <a:rPr lang="fa-IR" sz="3400" dirty="0" smtClean="0">
                <a:latin typeface="+mj-lt"/>
                <a:cs typeface="Badr" pitchFamily="2" charset="-78"/>
              </a:rPr>
              <a:t>قرار گرفتن جماعاتی از اهل کتاب به عنوان کسانی که به حق نزديک تر از طرف مقابل هستند. </a:t>
            </a:r>
          </a:p>
          <a:p>
            <a:pPr algn="r" rtl="1"/>
            <a:endParaRPr lang="fa-IR" sz="3600" dirty="0" smtClean="0">
              <a:latin typeface="+mj-lt"/>
              <a:cs typeface="Badr" pitchFamily="2" charset="-78"/>
            </a:endParaRPr>
          </a:p>
          <a:p>
            <a:pPr algn="r" rtl="1"/>
            <a:endParaRPr lang="fa-IR" sz="3600" dirty="0" smtClean="0">
              <a:latin typeface="+mj-lt"/>
              <a:cs typeface="Badr" pitchFamily="2" charset="-78"/>
            </a:endParaRPr>
          </a:p>
          <a:p>
            <a:pPr algn="r" rtl="1"/>
            <a:endParaRPr lang="fa-IR" sz="3600" dirty="0" smtClean="0">
              <a:latin typeface="+mj-lt"/>
              <a:cs typeface="Badr" pitchFamily="2" charset="-78"/>
            </a:endParaRPr>
          </a:p>
          <a:p>
            <a:pPr algn="r" rtl="1"/>
            <a:endParaRPr lang="fa-IR" sz="3200" dirty="0" smtClean="0">
              <a:cs typeface="Zar" pitchFamily="2" charset="-78"/>
            </a:endParaRPr>
          </a:p>
          <a:p>
            <a:pPr algn="r" rtl="1"/>
            <a:endParaRPr lang="fa-IR" sz="3600" dirty="0" smtClean="0">
              <a:latin typeface="+mj-lt"/>
              <a:cs typeface="Badr" pitchFamily="2" charset="-78"/>
            </a:endParaRPr>
          </a:p>
          <a:p>
            <a:endParaRPr lang="en-US" sz="4400" dirty="0" smtClean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1">
      <a:dk1>
        <a:srgbClr val="55863C"/>
      </a:dk1>
      <a:lt1>
        <a:srgbClr val="FFFFFF"/>
      </a:lt1>
      <a:dk2>
        <a:srgbClr val="375F2F"/>
      </a:dk2>
      <a:lt2>
        <a:srgbClr val="D1EFB3"/>
      </a:lt2>
      <a:accent1>
        <a:srgbClr val="00CC66"/>
      </a:accent1>
      <a:accent2>
        <a:srgbClr val="8EAC66"/>
      </a:accent2>
      <a:accent3>
        <a:srgbClr val="AEB6AD"/>
      </a:accent3>
      <a:accent4>
        <a:srgbClr val="DADADA"/>
      </a:accent4>
      <a:accent5>
        <a:srgbClr val="AAE2B8"/>
      </a:accent5>
      <a:accent6>
        <a:srgbClr val="809B5C"/>
      </a:accent6>
      <a:hlink>
        <a:srgbClr val="B4EF7F"/>
      </a:hlink>
      <a:folHlink>
        <a:srgbClr val="F8F6AC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3343</TotalTime>
  <Words>126</Words>
  <Application>Microsoft Office PowerPoint</Application>
  <PresentationFormat>On-screen Show (4:3)</PresentationFormat>
  <Paragraphs>34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Badr</vt:lpstr>
      <vt:lpstr>Century Schoolbook</vt:lpstr>
      <vt:lpstr>IranNastaliq</vt:lpstr>
      <vt:lpstr>Times New Roman</vt:lpstr>
      <vt:lpstr>Wingdings</vt:lpstr>
      <vt:lpstr>Wingdings 2</vt:lpstr>
      <vt:lpstr>Zar</vt:lpstr>
      <vt:lpstr>Oriel</vt:lpstr>
      <vt:lpstr>بسم الله الرحمن الرحيم</vt:lpstr>
      <vt:lpstr>پارادکس در کارکردها</vt:lpstr>
      <vt:lpstr>پارادکس در کارکردها</vt:lpstr>
      <vt:lpstr>پارادکس در کارکردها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A.P</dc:creator>
  <cp:lastModifiedBy>asus</cp:lastModifiedBy>
  <cp:revision>257</cp:revision>
  <dcterms:created xsi:type="dcterms:W3CDTF">1601-01-01T00:00:00Z</dcterms:created>
  <dcterms:modified xsi:type="dcterms:W3CDTF">2016-02-03T17:15:06Z</dcterms:modified>
</cp:coreProperties>
</file>