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38"/>
  </p:notesMasterIdLst>
  <p:handoutMasterIdLst>
    <p:handoutMasterId r:id="rId39"/>
  </p:handoutMasterIdLst>
  <p:sldIdLst>
    <p:sldId id="300" r:id="rId2"/>
    <p:sldId id="337" r:id="rId3"/>
    <p:sldId id="333" r:id="rId4"/>
    <p:sldId id="357" r:id="rId5"/>
    <p:sldId id="339" r:id="rId6"/>
    <p:sldId id="340" r:id="rId7"/>
    <p:sldId id="348" r:id="rId8"/>
    <p:sldId id="341" r:id="rId9"/>
    <p:sldId id="349" r:id="rId10"/>
    <p:sldId id="351" r:id="rId11"/>
    <p:sldId id="350" r:id="rId12"/>
    <p:sldId id="352" r:id="rId13"/>
    <p:sldId id="342" r:id="rId14"/>
    <p:sldId id="353" r:id="rId15"/>
    <p:sldId id="355" r:id="rId16"/>
    <p:sldId id="354" r:id="rId17"/>
    <p:sldId id="356" r:id="rId18"/>
    <p:sldId id="344" r:id="rId19"/>
    <p:sldId id="346" r:id="rId20"/>
    <p:sldId id="415" r:id="rId21"/>
    <p:sldId id="397" r:id="rId22"/>
    <p:sldId id="399" r:id="rId23"/>
    <p:sldId id="400" r:id="rId24"/>
    <p:sldId id="401" r:id="rId25"/>
    <p:sldId id="402" r:id="rId26"/>
    <p:sldId id="403" r:id="rId27"/>
    <p:sldId id="404" r:id="rId28"/>
    <p:sldId id="405" r:id="rId29"/>
    <p:sldId id="406" r:id="rId30"/>
    <p:sldId id="408" r:id="rId31"/>
    <p:sldId id="409" r:id="rId32"/>
    <p:sldId id="410" r:id="rId33"/>
    <p:sldId id="411" r:id="rId34"/>
    <p:sldId id="412" r:id="rId35"/>
    <p:sldId id="413" r:id="rId36"/>
    <p:sldId id="414"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3701DB7-2493-4800-913D-795600A0BFC2}" type="slidenum">
              <a:rPr lang="fa-IR"/>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FD4E128-7184-4205-8813-59D4F458A847}" type="slidenum">
              <a:rPr lang="fa-IR"/>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AC9911E-D0E6-4DA3-895F-507EB65F45D3}" type="slidenum">
              <a:rPr lang="fa-IR" smtClean="0"/>
              <a:pPr/>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AC9911E-D0E6-4DA3-895F-507EB65F45D3}" type="slidenum">
              <a:rPr lang="fa-IR" smtClean="0"/>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AC9911E-D0E6-4DA3-895F-507EB65F45D3}" type="slidenum">
              <a:rPr lang="fa-IR" smtClean="0"/>
              <a:pPr/>
              <a:t>21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F9376D73-379C-4465-8CC9-094032C47EEA}" type="slidenum">
              <a:rPr lang="fa-IR"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cover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A738EB-F1FC-4D85-9D62-702D7516E16E}" type="slidenum">
              <a:rPr lang="fa-IR" smtClean="0"/>
              <a:pPr>
                <a:defRPr/>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AC30D7-3621-4B30-9FB9-9C119B47B7B7}" type="slidenum">
              <a:rPr lang="fa-IR" smtClean="0"/>
              <a:pPr>
                <a:defRPr/>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98300B90-4748-4C42-8B39-17E638171EEE}" type="slidenum">
              <a:rPr lang="fa-IR"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transition>
    <p:cover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930B73D4-6415-490B-B055-D8198BA8EADC}" type="slidenum">
              <a:rPr lang="fa-IR"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cover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3FC5A81-A59E-4D3D-BAB2-5D89ACBB01CD}" type="slidenum">
              <a:rPr lang="fa-IR"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cover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72AB7A1-4793-4923-A8FF-6B5D8E366652}" type="slidenum">
              <a:rPr lang="fa-IR"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cover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B8EEA818-EDD7-495B-AC31-382EBA663A7A}" type="slidenum">
              <a:rPr lang="fa-IR"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transition>
    <p:cover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26CD017-1928-4240-88B3-CDEAC35369D7}" type="slidenum">
              <a:rPr lang="fa-IR" smtClean="0"/>
              <a:pPr>
                <a:defRPr/>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96A7EA18-7DBB-4707-A25B-E9C635C12B32}" type="slidenum">
              <a:rPr lang="fa-IR"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cover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DE6F282F-7D2B-4699-A7EB-D6BC04A6B59B}" type="slidenum">
              <a:rPr lang="fa-IR"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transition>
    <p:cover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B70D9F36-337B-4EC7-AB1F-DADEC97EA37F}" type="slidenum">
              <a:rPr lang="fa-IR"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2000" fill="hold"/>
                                        <p:tgtEl>
                                          <p:spTgt spid="22"/>
                                        </p:tgtEl>
                                        <p:attrNameLst>
                                          <p:attrName>ppt_w</p:attrName>
                                        </p:attrNameLst>
                                      </p:cBhvr>
                                      <p:tavLst>
                                        <p:tav tm="0">
                                          <p:val>
                                            <p:strVal val="#ppt_w*2.5"/>
                                          </p:val>
                                        </p:tav>
                                        <p:tav tm="100000">
                                          <p:val>
                                            <p:strVal val="#ppt_w"/>
                                          </p:val>
                                        </p:tav>
                                      </p:tavLst>
                                    </p:anim>
                                    <p:anim calcmode="lin" valueType="num">
                                      <p:cBhvr>
                                        <p:cTn id="8" dur="2000" fill="hold"/>
                                        <p:tgtEl>
                                          <p:spTgt spid="22"/>
                                        </p:tgtEl>
                                        <p:attrNameLst>
                                          <p:attrName>ppt_h</p:attrName>
                                        </p:attrNameLst>
                                      </p:cBhvr>
                                      <p:tavLst>
                                        <p:tav tm="0">
                                          <p:val>
                                            <p:strVal val="#ppt_h"/>
                                          </p:val>
                                        </p:tav>
                                        <p:tav tm="100000">
                                          <p:val>
                                            <p:strVal val="#ppt_h"/>
                                          </p:val>
                                        </p:tav>
                                      </p:tavLst>
                                    </p:anim>
                                    <p:anim calcmode="lin" valueType="num">
                                      <p:cBhvr>
                                        <p:cTn id="9" dur="2000" fill="hold"/>
                                        <p:tgtEl>
                                          <p:spTgt spid="2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wipe(left)">
                                      <p:cBhvr>
                                        <p:cTn id="16" dur="500"/>
                                        <p:tgtEl>
                                          <p:spTgt spid="13">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wipe(left)">
                                      <p:cBhvr>
                                        <p:cTn id="19" dur="500"/>
                                        <p:tgtEl>
                                          <p:spTgt spid="13">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wipe(left)">
                                      <p:cBhvr>
                                        <p:cTn id="22" dur="500"/>
                                        <p:tgtEl>
                                          <p:spTgt spid="13">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Effect transition="in" filter="wipe(left)">
                                      <p:cBhvr>
                                        <p:cTn id="25" dur="500"/>
                                        <p:tgtEl>
                                          <p:spTgt spid="13">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3">
                                            <p:txEl>
                                              <p:pRg st="4" end="4"/>
                                            </p:txEl>
                                          </p:spTgt>
                                        </p:tgtEl>
                                        <p:attrNameLst>
                                          <p:attrName>style.visibility</p:attrName>
                                        </p:attrNameLst>
                                      </p:cBhvr>
                                      <p:to>
                                        <p:strVal val="visible"/>
                                      </p:to>
                                    </p:set>
                                    <p:animEffect transition="in" filter="wipe(left)">
                                      <p:cBhvr>
                                        <p:cTn id="28"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Files/Motahhari.Nabavi.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Files/ZaryabSireh.pdf" TargetMode="External"/><Relationship Id="rId4" Type="http://schemas.openxmlformats.org/officeDocument/2006/relationships/hyperlink" Target="Files/Motahhari.Athar.ht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s/Meqdad01.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s/Koleini-1.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Files/Koleini-2.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Files/LaYuhibbuni.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Files/Naasaha.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Files/Darqutni.pdf"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s/Meqdad0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Files/Majlisi-2.pdf" TargetMode="External"/><Relationship Id="rId5" Type="http://schemas.openxmlformats.org/officeDocument/2006/relationships/hyperlink" Target="Files/Kashshi-1.pdf" TargetMode="External"/><Relationship Id="rId4" Type="http://schemas.openxmlformats.org/officeDocument/2006/relationships/hyperlink" Target="Files/Meqdad01.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s/Majlisi-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ofid-1.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Files/Mofid-1.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s/Ghazzali.FiqhSir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81000" y="1447800"/>
            <a:ext cx="8402638" cy="2057400"/>
          </a:xfrm>
        </p:spPr>
        <p:txBody>
          <a:bodyPr>
            <a:noAutofit/>
          </a:bodyPr>
          <a:lstStyle/>
          <a:p>
            <a:pPr algn="ctr" rtl="1" eaLnBrk="1" hangingPunct="1">
              <a:defRPr/>
            </a:pPr>
            <a:r>
              <a:rPr lang="fa-IR" sz="13800" b="1" dirty="0" smtClean="0">
                <a:effectLst>
                  <a:outerShdw blurRad="38100" dist="38100" dir="2700000" algn="tl">
                    <a:srgbClr val="C0C0C0"/>
                  </a:outerShdw>
                </a:effectLst>
                <a:latin typeface="IranNastaliq" pitchFamily="18" charset="0"/>
                <a:cs typeface="IranNastaliq" pitchFamily="18" charset="0"/>
              </a:rPr>
              <a:t>بسم الله الرحمن الرحيم</a:t>
            </a:r>
            <a:endParaRPr lang="en-US" sz="13800" b="1" dirty="0" smtClean="0">
              <a:effectLst>
                <a:outerShdw blurRad="38100" dist="38100" dir="2700000" algn="tl">
                  <a:srgbClr val="C0C0C0"/>
                </a:outerShdw>
              </a:effectLst>
              <a:latin typeface="IranNastaliq" pitchFamily="18" charset="0"/>
              <a:cs typeface="IranNastaliq" pitchFamily="18" charset="0"/>
            </a:endParaRPr>
          </a:p>
        </p:txBody>
      </p:sp>
      <p:sp>
        <p:nvSpPr>
          <p:cNvPr id="6149" name="Rectangle 5"/>
          <p:cNvSpPr>
            <a:spLocks noGrp="1" noChangeArrowheads="1"/>
          </p:cNvSpPr>
          <p:nvPr>
            <p:ph sz="quarter" idx="1"/>
          </p:nvPr>
        </p:nvSpPr>
        <p:spPr>
          <a:xfrm>
            <a:off x="838200" y="4724400"/>
            <a:ext cx="7772400" cy="990600"/>
          </a:xfrm>
        </p:spPr>
        <p:txBody>
          <a:bodyPr/>
          <a:lstStyle/>
          <a:p>
            <a:pPr algn="ctr" rtl="1" eaLnBrk="1" hangingPunct="1">
              <a:lnSpc>
                <a:spcPct val="80000"/>
              </a:lnSpc>
              <a:buFont typeface="Wingdings" pitchFamily="2" charset="2"/>
              <a:buNone/>
              <a:defRPr/>
            </a:pPr>
            <a:endParaRPr lang="fa-IR" sz="4800" b="1" dirty="0" smtClean="0">
              <a:solidFill>
                <a:schemeClr val="tx2"/>
              </a:solidFill>
              <a:effectLst>
                <a:outerShdw blurRad="38100" dist="38100" dir="2700000" algn="tl">
                  <a:srgbClr val="C0C0C0"/>
                </a:outerShdw>
              </a:effectLst>
              <a:cs typeface="Mitra" pitchFamily="2" charset="-78"/>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در ايران</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4400" dirty="0" smtClean="0">
                <a:cs typeface="Badr" pitchFamily="2" charset="-78"/>
              </a:rPr>
              <a:t>شهيد مطهری، سيری در سيره نبوی </a:t>
            </a:r>
            <a:r>
              <a:rPr lang="fa-IR" sz="4400" dirty="0" smtClean="0">
                <a:cs typeface="Badr" pitchFamily="2" charset="-78"/>
                <a:hlinkClick r:id="rId3" action="ppaction://hlinkfile"/>
              </a:rPr>
              <a:t>#</a:t>
            </a:r>
            <a:endParaRPr lang="fa-IR" sz="4400" dirty="0" smtClean="0">
              <a:cs typeface="Badr" pitchFamily="2" charset="-78"/>
            </a:endParaRPr>
          </a:p>
          <a:p>
            <a:pPr algn="r" rtl="1"/>
            <a:r>
              <a:rPr lang="fa-IR" sz="4400" dirty="0" smtClean="0">
                <a:cs typeface="Badr" pitchFamily="2" charset="-78"/>
              </a:rPr>
              <a:t>شهيد مطهری، سيری در سيره ائمه اطهار (ع) </a:t>
            </a:r>
            <a:r>
              <a:rPr lang="fa-IR" sz="4400" dirty="0" smtClean="0">
                <a:cs typeface="Badr" pitchFamily="2" charset="-78"/>
                <a:hlinkClick r:id="rId4" action="ppaction://hlinkfile"/>
              </a:rPr>
              <a:t>#</a:t>
            </a:r>
            <a:endParaRPr lang="fa-IR" sz="4400" dirty="0" smtClean="0">
              <a:cs typeface="Badr" pitchFamily="2" charset="-78"/>
            </a:endParaRPr>
          </a:p>
          <a:p>
            <a:pPr algn="r" rtl="1"/>
            <a:r>
              <a:rPr lang="fa-IR" sz="4400" dirty="0" smtClean="0">
                <a:cs typeface="Badr" pitchFamily="2" charset="-78"/>
              </a:rPr>
              <a:t>زرياب، عباس، سيره رسول الله </a:t>
            </a:r>
            <a:r>
              <a:rPr lang="fa-IR" sz="4400" dirty="0" smtClean="0">
                <a:cs typeface="Badr" pitchFamily="2" charset="-78"/>
                <a:hlinkClick r:id="rId5" action="ppaction://hlinkfile"/>
              </a:rPr>
              <a:t>#</a:t>
            </a:r>
            <a:endParaRPr lang="en-US" sz="4200" dirty="0" smtClean="0">
              <a:latin typeface="+mj-lt"/>
              <a:cs typeface="Badr" pitchFamily="2" charset="-78"/>
            </a:endParaRPr>
          </a:p>
          <a:p>
            <a:pPr algn="r" rtl="1"/>
            <a:endParaRPr lang="fa-IR" sz="3600" dirty="0" smtClean="0">
              <a:cs typeface="Badr" pitchFamily="2" charset="-78"/>
            </a:endParaRPr>
          </a:p>
          <a:p>
            <a:pPr algn="r" rtl="1"/>
            <a:r>
              <a:rPr lang="fa-IR" sz="3200" dirty="0" smtClean="0">
                <a:cs typeface="Badr" pitchFamily="2" charset="-78"/>
              </a:rPr>
              <a:t>انتظار بسط مسئله اغراض نبوت و امامت در سيره پژوهی</a:t>
            </a:r>
            <a:endParaRPr lang="en-US" sz="4400" dirty="0" smtClean="0"/>
          </a:p>
        </p:txBody>
      </p:sp>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ويژگی های سيره پژوهی معاصر</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dirty="0" smtClean="0">
                <a:cs typeface="Badr" pitchFamily="2" charset="-78"/>
              </a:rPr>
              <a:t>رويکرد سيستمی به مبانی کلاسيک کلامی</a:t>
            </a:r>
          </a:p>
          <a:p>
            <a:pPr algn="r" rtl="1"/>
            <a:r>
              <a:rPr lang="fa-IR" dirty="0" smtClean="0">
                <a:cs typeface="Badr" pitchFamily="2" charset="-78"/>
              </a:rPr>
              <a:t>(علامه عسکری، جعفر مرتضی عاملی و ...)</a:t>
            </a:r>
          </a:p>
          <a:p>
            <a:pPr algn="r" rtl="1"/>
            <a:r>
              <a:rPr lang="fa-IR" dirty="0" smtClean="0">
                <a:cs typeface="Badr" pitchFamily="2" charset="-78"/>
              </a:rPr>
              <a:t>رويکرد تحليلی با پايبندی به مبانی کلاسيک کلامی</a:t>
            </a:r>
          </a:p>
          <a:p>
            <a:pPr algn="r" rtl="1"/>
            <a:r>
              <a:rPr lang="fa-IR" dirty="0" smtClean="0">
                <a:cs typeface="Badr" pitchFamily="2" charset="-78"/>
              </a:rPr>
              <a:t>(سيد جعفر شهيدی)</a:t>
            </a:r>
          </a:p>
          <a:p>
            <a:pPr algn="r" rtl="1"/>
            <a:r>
              <a:rPr lang="fa-IR" dirty="0" smtClean="0">
                <a:cs typeface="Badr" pitchFamily="2" charset="-78"/>
              </a:rPr>
              <a:t>بسط و تحليل بر مبنای اغراض نبوت و امامت: عبور از کلام سنتی به کلام جديد (شهيد مطهری)</a:t>
            </a:r>
          </a:p>
          <a:p>
            <a:pPr algn="r" rtl="1"/>
            <a:r>
              <a:rPr lang="fa-IR" dirty="0" smtClean="0">
                <a:cs typeface="Badr" pitchFamily="2" charset="-78"/>
              </a:rPr>
              <a:t>مواجهه دگرانديشانه با سيره: نگرشی غير متعارف در امام شناسی (صالحی نجف آبادی)</a:t>
            </a:r>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ويژگی های سيره پژوهی معاصر</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dirty="0" smtClean="0">
                <a:cs typeface="Badr" pitchFamily="2" charset="-78"/>
              </a:rPr>
              <a:t>تهذيب گرايی در مستندات:</a:t>
            </a:r>
          </a:p>
          <a:p>
            <a:pPr algn="r" rtl="1"/>
            <a:r>
              <a:rPr lang="fa-IR" dirty="0" smtClean="0">
                <a:cs typeface="Badr" pitchFamily="2" charset="-78"/>
              </a:rPr>
              <a:t>نقد مستندات اهل سنت از سوی مورخان شيعه:</a:t>
            </a:r>
          </a:p>
          <a:p>
            <a:pPr algn="r" rtl="1"/>
            <a:r>
              <a:rPr lang="fa-IR" dirty="0" smtClean="0">
                <a:cs typeface="Badr" pitchFamily="2" charset="-78"/>
              </a:rPr>
              <a:t>(علامه عسکری، جعفر مرتضی عاملی)</a:t>
            </a:r>
          </a:p>
          <a:p>
            <a:pPr algn="r" rtl="1"/>
            <a:endParaRPr lang="fa-IR" dirty="0" smtClean="0">
              <a:cs typeface="Badr" pitchFamily="2" charset="-78"/>
            </a:endParaRPr>
          </a:p>
          <a:p>
            <a:pPr algn="r" rtl="1"/>
            <a:r>
              <a:rPr lang="fa-IR" dirty="0" smtClean="0">
                <a:cs typeface="Badr" pitchFamily="2" charset="-78"/>
              </a:rPr>
              <a:t>نقد مستندات اهل سنت بر اساس نگرش قرآنی، يا سنت مهذب</a:t>
            </a:r>
          </a:p>
          <a:p>
            <a:pPr algn="r" rtl="1"/>
            <a:r>
              <a:rPr lang="fa-IR" dirty="0" smtClean="0">
                <a:cs typeface="Badr" pitchFamily="2" charset="-78"/>
              </a:rPr>
              <a:t>(محمد ناصرالدين البانی، مجدی فتحی السيد و ...)</a:t>
            </a:r>
          </a:p>
          <a:p>
            <a:pPr algn="r" rtl="1"/>
            <a:endParaRPr lang="fa-IR" dirty="0" smtClean="0">
              <a:cs typeface="Badr" pitchFamily="2" charset="-78"/>
            </a:endParaRPr>
          </a:p>
          <a:p>
            <a:pPr algn="r" rtl="1"/>
            <a:r>
              <a:rPr lang="fa-IR" dirty="0" smtClean="0">
                <a:cs typeface="Badr" pitchFamily="2" charset="-78"/>
              </a:rPr>
              <a:t>* تکيه بيش از پيش بر رويکرد کلامی به سيره</a:t>
            </a:r>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مباحث قابل توجه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normAutofit lnSpcReduction="10000"/>
          </a:bodyPr>
          <a:lstStyle/>
          <a:p>
            <a:pPr algn="r" rtl="1"/>
            <a:r>
              <a:rPr lang="fa-IR" sz="3600" dirty="0" smtClean="0">
                <a:cs typeface="Badr" pitchFamily="2" charset="-78"/>
              </a:rPr>
              <a:t>تأکيد بر انسان بودن پيامبر و ائمه (ع)</a:t>
            </a:r>
          </a:p>
          <a:p>
            <a:pPr algn="r" rtl="1"/>
            <a:r>
              <a:rPr lang="ar-SA" sz="3600" dirty="0" smtClean="0">
                <a:cs typeface="Badr" pitchFamily="2" charset="-78"/>
              </a:rPr>
              <a:t>قُلْ</a:t>
            </a:r>
            <a:r>
              <a:rPr lang="fa-IR" sz="3600" dirty="0" smtClean="0">
                <a:cs typeface="Badr" pitchFamily="2" charset="-78"/>
              </a:rPr>
              <a:t> </a:t>
            </a:r>
            <a:r>
              <a:rPr lang="ar-SA" sz="3600" dirty="0" smtClean="0">
                <a:cs typeface="Badr" pitchFamily="2" charset="-78"/>
              </a:rPr>
              <a:t>إِنَّمَا أَنَا بَشَرٌ مِّثْلُکمْ يُوحَى إِلَيَّ أَنَّمَا إِلَهُکمْ إِلَهٌ وَاحِدٌ فَمَن کانَ يَرْجُو</a:t>
            </a:r>
            <a:r>
              <a:rPr lang="fa-IR" sz="3600" dirty="0" smtClean="0">
                <a:cs typeface="Badr" pitchFamily="2" charset="-78"/>
              </a:rPr>
              <a:t> </a:t>
            </a:r>
            <a:r>
              <a:rPr lang="ar-SA" sz="3600" dirty="0" smtClean="0">
                <a:cs typeface="Badr" pitchFamily="2" charset="-78"/>
              </a:rPr>
              <a:t>لِقَاء رَبِّهِ فَلْيَعْمَلْ عَمَلاً صَالِحاً وَلَا يُشْرِک بِعِبَادَةِ رَبِّهِ أَحَداً (</a:t>
            </a:r>
            <a:r>
              <a:rPr lang="fa-IR" sz="3600" dirty="0" smtClean="0">
                <a:cs typeface="Badr" pitchFamily="2" charset="-78"/>
              </a:rPr>
              <a:t>کهف/</a:t>
            </a:r>
            <a:r>
              <a:rPr lang="ar-SA" sz="3600" dirty="0" smtClean="0">
                <a:cs typeface="Badr" pitchFamily="2" charset="-78"/>
              </a:rPr>
              <a:t>110)</a:t>
            </a:r>
            <a:endParaRPr lang="fa-IR" sz="3600" dirty="0" smtClean="0">
              <a:cs typeface="Badr" pitchFamily="2" charset="-78"/>
            </a:endParaRPr>
          </a:p>
          <a:p>
            <a:pPr algn="r" rtl="1"/>
            <a:r>
              <a:rPr lang="ar-SA" sz="3600" dirty="0" smtClean="0">
                <a:cs typeface="Badr" pitchFamily="2" charset="-78"/>
              </a:rPr>
              <a:t>وَقَالُوا</a:t>
            </a:r>
            <a:r>
              <a:rPr lang="fa-IR" sz="3600" dirty="0" smtClean="0">
                <a:cs typeface="Badr" pitchFamily="2" charset="-78"/>
              </a:rPr>
              <a:t> </a:t>
            </a:r>
            <a:r>
              <a:rPr lang="ar-SA" sz="3600" dirty="0" smtClean="0">
                <a:cs typeface="Badr" pitchFamily="2" charset="-78"/>
              </a:rPr>
              <a:t>مَالِ هَذَا الرَّسُولِ يَأْکلُ الطَّعَامَ وَيَمْشِي فِي الْأَسْوَاقِ</a:t>
            </a:r>
            <a:r>
              <a:rPr lang="fa-IR" sz="3600" dirty="0" smtClean="0">
                <a:cs typeface="Badr" pitchFamily="2" charset="-78"/>
              </a:rPr>
              <a:t> </a:t>
            </a:r>
            <a:r>
              <a:rPr lang="ar-SA" sz="3600" dirty="0" smtClean="0">
                <a:cs typeface="Badr" pitchFamily="2" charset="-78"/>
              </a:rPr>
              <a:t>لَوْلَا أُنزِلَ إِلَيْهِ مَلَک فَيَکونَ مَعَهُ نَذِيراً (</a:t>
            </a:r>
            <a:r>
              <a:rPr lang="fa-IR" sz="3600" dirty="0" smtClean="0">
                <a:cs typeface="Badr" pitchFamily="2" charset="-78"/>
              </a:rPr>
              <a:t>فرقان/</a:t>
            </a:r>
            <a:r>
              <a:rPr lang="ar-SA" sz="3600" dirty="0" smtClean="0">
                <a:cs typeface="Badr" pitchFamily="2" charset="-78"/>
              </a:rPr>
              <a:t>7)</a:t>
            </a:r>
            <a:endParaRPr lang="fa-IR" sz="3600" dirty="0" smtClean="0">
              <a:cs typeface="Badr" pitchFamily="2" charset="-78"/>
            </a:endParaRPr>
          </a:p>
          <a:p>
            <a:pPr algn="r" rtl="1"/>
            <a:r>
              <a:rPr lang="fa-IR" sz="3600" dirty="0" smtClean="0">
                <a:cs typeface="Badr" pitchFamily="2" charset="-78"/>
              </a:rPr>
              <a:t>انسان بودن پيامبر (ص) و ائمه (ع) </a:t>
            </a:r>
            <a:r>
              <a:rPr lang="fa-IR" sz="3600" dirty="0" smtClean="0">
                <a:cs typeface="Badr" pitchFamily="2" charset="-78"/>
                <a:hlinkClick r:id="rId3" action="ppaction://hlinkfile"/>
              </a:rPr>
              <a:t>#</a:t>
            </a:r>
            <a:endParaRPr lang="fa-IR" sz="3600" dirty="0" smtClean="0">
              <a:cs typeface="Badr" pitchFamily="2" charset="-78"/>
            </a:endParaRPr>
          </a:p>
          <a:p>
            <a:pPr algn="r" rtl="1"/>
            <a:endParaRPr lang="en-US"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مباحث قابل توجه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3600" dirty="0" smtClean="0">
                <a:cs typeface="Badr" pitchFamily="2" charset="-78"/>
              </a:rPr>
              <a:t>إنا معاشر الأنبياء أمرنا أن نكلم الناس على قدر عقولهم شيعه: کلينی، 1/ 23، 8/ 268؛ برقی، 195؛ ابن بابويه، امالی، 504؛ ابن شعبه، 37؛ طوسی، امالی، 481</a:t>
            </a:r>
          </a:p>
          <a:p>
            <a:pPr algn="r" rtl="1"/>
            <a:r>
              <a:rPr lang="fa-IR" sz="3600" dirty="0" smtClean="0">
                <a:latin typeface="+mj-lt"/>
                <a:cs typeface="Badr" pitchFamily="2" charset="-78"/>
              </a:rPr>
              <a:t>اهل سنت: خيثمه اطرابلسی، حديث، 75؛ ديلمی، الفردوس، 1/398</a:t>
            </a:r>
            <a:endParaRPr lang="en-US" sz="4400" dirty="0" smtClean="0">
              <a:latin typeface="+mj-lt"/>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مباحث قابل توجه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524000"/>
            <a:ext cx="7772400" cy="4343400"/>
          </a:xfrm>
        </p:spPr>
        <p:txBody>
          <a:bodyPr/>
          <a:lstStyle/>
          <a:p>
            <a:pPr algn="r" rtl="1"/>
            <a:r>
              <a:rPr lang="fa-IR" sz="3600" dirty="0" smtClean="0">
                <a:cs typeface="Badr" pitchFamily="2" charset="-78"/>
              </a:rPr>
              <a:t>بعثت بمداراة الناس (بيهقی، شعب، 6/ 351؛ معنا از امام رضا (ع): کلينی، 2/241؛ ابن بابويه، امالی، 408</a:t>
            </a:r>
          </a:p>
          <a:p>
            <a:pPr algn="r" rtl="1"/>
            <a:r>
              <a:rPr lang="fa-IR" sz="3600" dirty="0" smtClean="0">
                <a:latin typeface="+mj-lt"/>
                <a:cs typeface="Badr" pitchFamily="2" charset="-78"/>
              </a:rPr>
              <a:t>أمرني ربي بمداراة الناس كما أمرني بأداء الفرائض (کلينی، 2/ 117؛ طوسی، امالی، 481؛ ابواسماعيل ترمذی: ابن کثير، تفسير، 1/ 421؛ ابن عدی، 2/ 15؛ </a:t>
            </a:r>
          </a:p>
          <a:p>
            <a:pPr algn="r" rtl="1"/>
            <a:r>
              <a:rPr lang="fa-IR" sz="3600" dirty="0" smtClean="0">
                <a:latin typeface="+mj-lt"/>
                <a:cs typeface="Badr" pitchFamily="2" charset="-78"/>
              </a:rPr>
              <a:t>إن الله أوحى إلى رسول الله (ص): إني آخذك بمداراة الناس ، كما آخذك بالفرائض (فقه الرضا ع، 368)</a:t>
            </a:r>
            <a:endParaRPr lang="en-US"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مباحث قابل توجه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3200" dirty="0" smtClean="0">
                <a:cs typeface="Badr" pitchFamily="2" charset="-78"/>
              </a:rPr>
              <a:t>عبد الله بن أبي بكر بن أبي قحافة يحدث عبد الله بن عمر عن عائشة زوج النبي (ص) أنها قال: سمعت رسول الله (ص) يقول: لولا أن قومك حديثو عهد  بجاهلية أو قال بكفر لأنفقت كنز الكعبة في سبيل الله ولجعلت بابها وضوء ولادخلت فيها من الحجر (مسلم، 2/ 969؛ صنعانی، 5/ 128؛ دارمی، 2/ 76؛ نسايی، السنن الکبری، 3/ 454؛ بيهقی، 5/ 89)</a:t>
            </a:r>
          </a:p>
          <a:p>
            <a:pPr algn="r" rtl="1"/>
            <a:r>
              <a:rPr lang="fa-IR" sz="3200" dirty="0" smtClean="0">
                <a:latin typeface="+mj-lt"/>
                <a:cs typeface="Badr" pitchFamily="2" charset="-78"/>
              </a:rPr>
              <a:t>متفق عليه (ابن طاووس، الطرائف، 390)</a:t>
            </a:r>
            <a:endParaRPr lang="en-US" sz="4000" dirty="0" smtClean="0">
              <a:latin typeface="+mj-lt"/>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مسئله بداء و تقيه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3600" dirty="0" smtClean="0">
                <a:latin typeface="+mj-lt"/>
                <a:cs typeface="Badr" pitchFamily="2" charset="-78"/>
              </a:rPr>
              <a:t>تأثير بداء و تقيه در نگرش تاريخی</a:t>
            </a:r>
          </a:p>
          <a:p>
            <a:pPr algn="r" rtl="1"/>
            <a:endParaRPr lang="fa-IR" sz="3600" dirty="0" smtClean="0">
              <a:latin typeface="+mj-lt"/>
              <a:cs typeface="Badr" pitchFamily="2" charset="-78"/>
            </a:endParaRPr>
          </a:p>
          <a:p>
            <a:pPr algn="r" rtl="1"/>
            <a:r>
              <a:rPr lang="fa-IR" sz="3600" dirty="0" smtClean="0">
                <a:latin typeface="+mj-lt"/>
                <a:cs typeface="Badr" pitchFamily="2" charset="-78"/>
              </a:rPr>
              <a:t>بداء و نسبيت بخشی به پيشگويی ها</a:t>
            </a:r>
          </a:p>
          <a:p>
            <a:pPr algn="r" rtl="1"/>
            <a:r>
              <a:rPr lang="fa-IR" sz="3600" dirty="0" smtClean="0">
                <a:latin typeface="+mj-lt"/>
                <a:cs typeface="Badr" pitchFamily="2" charset="-78"/>
              </a:rPr>
              <a:t>(</a:t>
            </a:r>
            <a:r>
              <a:rPr lang="fa-IR" sz="3600" dirty="0" smtClean="0">
                <a:latin typeface="+mj-lt"/>
                <a:cs typeface="Badr" pitchFamily="2" charset="-78"/>
                <a:hlinkClick r:id="rId3" action="ppaction://hlinkfile"/>
              </a:rPr>
              <a:t>حديث 10</a:t>
            </a:r>
            <a:r>
              <a:rPr lang="fa-IR" sz="3600" dirty="0" smtClean="0">
                <a:latin typeface="+mj-lt"/>
                <a:cs typeface="Badr" pitchFamily="2" charset="-78"/>
              </a:rPr>
              <a:t>: کلينی، 1/ 327)</a:t>
            </a:r>
          </a:p>
          <a:p>
            <a:pPr algn="r" rtl="1"/>
            <a:r>
              <a:rPr lang="fa-IR" sz="3600" dirty="0" smtClean="0">
                <a:latin typeface="+mj-lt"/>
                <a:cs typeface="Badr" pitchFamily="2" charset="-78"/>
              </a:rPr>
              <a:t>تقيه و نسبيت بخشی به رفتارها</a:t>
            </a:r>
          </a:p>
          <a:p>
            <a:pPr algn="r" rtl="1"/>
            <a:r>
              <a:rPr lang="fa-IR" sz="3600" dirty="0" smtClean="0">
                <a:cs typeface="Badr" pitchFamily="2" charset="-78"/>
              </a:rPr>
              <a:t>(</a:t>
            </a:r>
            <a:r>
              <a:rPr lang="fa-IR" sz="3600" dirty="0" smtClean="0">
                <a:cs typeface="Badr" pitchFamily="2" charset="-78"/>
                <a:hlinkClick r:id="rId4" action="ppaction://hlinkfile"/>
              </a:rPr>
              <a:t>حديث 4</a:t>
            </a:r>
            <a:r>
              <a:rPr lang="fa-IR" sz="3600" dirty="0" smtClean="0">
                <a:cs typeface="Badr" pitchFamily="2" charset="-78"/>
              </a:rPr>
              <a:t>: کلينی، 1/ 40)</a:t>
            </a:r>
            <a:endParaRPr lang="en-US" sz="3600" dirty="0" smtClean="0">
              <a:latin typeface="+mj-lt"/>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باور کلامی و تاريخ نگاری</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3600" dirty="0" smtClean="0">
                <a:latin typeface="+mj-lt"/>
                <a:cs typeface="Badr" pitchFamily="2" charset="-78"/>
              </a:rPr>
              <a:t>تأثير گذاری آشکار: روايت سيف بن عمر از سقيفه</a:t>
            </a:r>
          </a:p>
          <a:p>
            <a:pPr algn="r" rtl="1"/>
            <a:endParaRPr lang="fa-IR" sz="3600" dirty="0" smtClean="0">
              <a:latin typeface="+mj-lt"/>
              <a:cs typeface="Badr" pitchFamily="2" charset="-78"/>
            </a:endParaRPr>
          </a:p>
          <a:p>
            <a:pPr algn="r" rtl="1"/>
            <a:r>
              <a:rPr lang="fa-IR" sz="3600" dirty="0" smtClean="0">
                <a:latin typeface="+mj-lt"/>
                <a:cs typeface="Badr" pitchFamily="2" charset="-78"/>
              </a:rPr>
              <a:t>تأثير گذاری پنهان: اخبار مرتدين، توبه کردن طلحه و زبير در برخی روايات</a:t>
            </a:r>
          </a:p>
          <a:p>
            <a:pPr algn="r" rtl="1"/>
            <a:endParaRPr lang="fa-IR" sz="3600" dirty="0" smtClean="0">
              <a:latin typeface="+mj-lt"/>
              <a:cs typeface="Badr" pitchFamily="2" charset="-78"/>
            </a:endParaRPr>
          </a:p>
          <a:p>
            <a:pPr algn="r" rtl="1"/>
            <a:r>
              <a:rPr lang="fa-IR" sz="3600" dirty="0" smtClean="0">
                <a:latin typeface="+mj-lt"/>
                <a:cs typeface="Badr" pitchFamily="2" charset="-78"/>
              </a:rPr>
              <a:t>تواريخ فرقه ای: مثلا تاريخ نگاری اباضيه</a:t>
            </a:r>
            <a:endParaRPr lang="en-US"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باور کلامی و روش تاريخی</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3600" dirty="0" smtClean="0">
                <a:latin typeface="+mj-lt"/>
                <a:cs typeface="Badr" pitchFamily="2" charset="-78"/>
              </a:rPr>
              <a:t>حجيت خبر واحد در حوزه تاريخ</a:t>
            </a:r>
          </a:p>
          <a:p>
            <a:pPr algn="r" rtl="1"/>
            <a:r>
              <a:rPr lang="fa-IR" sz="3600" dirty="0" smtClean="0">
                <a:latin typeface="+mj-lt"/>
                <a:cs typeface="Badr" pitchFamily="2" charset="-78"/>
              </a:rPr>
              <a:t>استفاده از مباحث علامه طباطبايی در باره عدم حجيت خبر واحد در حوزه تاريخ</a:t>
            </a:r>
          </a:p>
          <a:p>
            <a:pPr algn="r" rtl="1"/>
            <a:r>
              <a:rPr lang="fa-IR" sz="3200" dirty="0" smtClean="0">
                <a:latin typeface="+mj-lt"/>
                <a:cs typeface="Zar" pitchFamily="2" charset="-78"/>
              </a:rPr>
              <a:t>إن الآحاد من الروايات لا تكون حجة عندنا إلا إذا كانت محفوفة بالقرائن المفيدة للعلم، أعني الوثوق التام الشخصي سواء كانت في أصول الدين أو </a:t>
            </a:r>
            <a:r>
              <a:rPr lang="fa-IR" sz="3200" u="sng" dirty="0" smtClean="0">
                <a:latin typeface="+mj-lt"/>
                <a:cs typeface="Zar" pitchFamily="2" charset="-78"/>
              </a:rPr>
              <a:t>التاريخ</a:t>
            </a:r>
            <a:r>
              <a:rPr lang="fa-IR" sz="3200" dirty="0" smtClean="0">
                <a:latin typeface="+mj-lt"/>
                <a:cs typeface="Zar" pitchFamily="2" charset="-78"/>
              </a:rPr>
              <a:t> أو الفضائل أو غيرها إلا في الفقه (الميزان، 8/ 141)</a:t>
            </a:r>
            <a:endParaRPr lang="en-US" sz="3600" dirty="0" smtClean="0">
              <a:latin typeface="+mj-lt"/>
              <a:cs typeface="Za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838200" y="1447800"/>
            <a:ext cx="7793038" cy="2667000"/>
          </a:xfrm>
        </p:spPr>
        <p:txBody>
          <a:bodyPr/>
          <a:lstStyle/>
          <a:p>
            <a:pPr algn="ctr" rtl="1" eaLnBrk="1" hangingPunct="1">
              <a:defRPr/>
            </a:pPr>
            <a:r>
              <a:rPr lang="fa-IR" sz="8000" b="1" dirty="0" smtClean="0">
                <a:effectLst>
                  <a:outerShdw blurRad="38100" dist="38100" dir="2700000" algn="tl">
                    <a:srgbClr val="C0C0C0"/>
                  </a:outerShdw>
                </a:effectLst>
                <a:cs typeface="Mitra" pitchFamily="2" charset="-78"/>
              </a:rPr>
              <a:t>جلسه دوم</a:t>
            </a:r>
            <a:endParaRPr lang="en-US" sz="8000" b="1" dirty="0" smtClean="0">
              <a:effectLst>
                <a:outerShdw blurRad="38100" dist="38100" dir="2700000" algn="tl">
                  <a:srgbClr val="C0C0C0"/>
                </a:outerShdw>
              </a:effectLst>
              <a:cs typeface="Mitra" pitchFamily="2" charset="-78"/>
            </a:endParaRPr>
          </a:p>
        </p:txBody>
      </p:sp>
      <p:sp>
        <p:nvSpPr>
          <p:cNvPr id="6149" name="Rectangle 5"/>
          <p:cNvSpPr>
            <a:spLocks noGrp="1" noChangeArrowheads="1"/>
          </p:cNvSpPr>
          <p:nvPr>
            <p:ph sz="quarter" idx="1"/>
          </p:nvPr>
        </p:nvSpPr>
        <p:spPr>
          <a:xfrm>
            <a:off x="838200" y="4724400"/>
            <a:ext cx="7772400" cy="990600"/>
          </a:xfrm>
        </p:spPr>
        <p:txBody>
          <a:bodyPr>
            <a:normAutofit/>
          </a:bodyPr>
          <a:lstStyle/>
          <a:p>
            <a:pPr algn="ctr" rtl="1" eaLnBrk="1" hangingPunct="1">
              <a:lnSpc>
                <a:spcPct val="80000"/>
              </a:lnSpc>
              <a:buFont typeface="Wingdings" pitchFamily="2" charset="2"/>
              <a:buNone/>
              <a:defRPr/>
            </a:pPr>
            <a:r>
              <a:rPr lang="fa-IR" sz="4800" b="1" dirty="0" smtClean="0">
                <a:solidFill>
                  <a:schemeClr val="tx2"/>
                </a:solidFill>
                <a:effectLst>
                  <a:outerShdw blurRad="38100" dist="38100" dir="2700000" algn="tl">
                    <a:srgbClr val="C0C0C0"/>
                  </a:outerShdw>
                </a:effectLst>
                <a:cs typeface="Mitra" pitchFamily="2" charset="-78"/>
              </a:rPr>
              <a:t>ارزش های </a:t>
            </a:r>
            <a:r>
              <a:rPr lang="fa-IR" sz="4800" b="1" dirty="0" smtClean="0">
                <a:solidFill>
                  <a:schemeClr val="tx2"/>
                </a:solidFill>
                <a:effectLst>
                  <a:outerShdw blurRad="38100" dist="38100" dir="2700000" algn="tl">
                    <a:srgbClr val="C0C0C0"/>
                  </a:outerShdw>
                </a:effectLst>
                <a:cs typeface="Mitra" pitchFamily="2" charset="-78"/>
              </a:rPr>
              <a:t>مذهبی و اجتماعی</a:t>
            </a:r>
            <a:endParaRPr lang="fa-IR" sz="4800" b="1" dirty="0" smtClean="0">
              <a:solidFill>
                <a:schemeClr val="tx2"/>
              </a:solidFill>
              <a:effectLst>
                <a:outerShdw blurRad="38100" dist="38100" dir="2700000" algn="tl">
                  <a:srgbClr val="C0C0C0"/>
                </a:outerShdw>
              </a:effectLst>
              <a:cs typeface="Mitra" pitchFamily="2" charset="-78"/>
            </a:endParaRPr>
          </a:p>
        </p:txBody>
      </p:sp>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ملاحظات اجتماعی</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normAutofit/>
          </a:bodyPr>
          <a:lstStyle/>
          <a:p>
            <a:pPr algn="r" rtl="1"/>
            <a:r>
              <a:rPr lang="fa-IR" sz="3600" dirty="0" smtClean="0">
                <a:latin typeface="+mj-lt"/>
                <a:cs typeface="Badr" pitchFamily="2" charset="-78"/>
              </a:rPr>
              <a:t>توجه به وحدت مسلمين</a:t>
            </a:r>
          </a:p>
          <a:p>
            <a:pPr algn="r" rtl="1"/>
            <a:r>
              <a:rPr lang="fa-IR" sz="3600" dirty="0" smtClean="0">
                <a:latin typeface="+mj-lt"/>
                <a:cs typeface="Badr" pitchFamily="2" charset="-78"/>
              </a:rPr>
              <a:t>توجه به انتظارات مؤمنين</a:t>
            </a:r>
          </a:p>
          <a:p>
            <a:pPr algn="r" rtl="1"/>
            <a:r>
              <a:rPr lang="fa-IR" sz="3600" dirty="0" smtClean="0">
                <a:latin typeface="+mj-lt"/>
                <a:cs typeface="Badr" pitchFamily="2" charset="-78"/>
              </a:rPr>
              <a:t>توجه به علم و باورپذيری</a:t>
            </a:r>
          </a:p>
          <a:p>
            <a:pPr algn="r" rtl="1"/>
            <a:r>
              <a:rPr lang="fa-IR" sz="3600" dirty="0" smtClean="0">
                <a:latin typeface="+mj-lt"/>
                <a:cs typeface="Badr" pitchFamily="2" charset="-78"/>
              </a:rPr>
              <a:t>توجه به گفتمان های عصری</a:t>
            </a:r>
          </a:p>
          <a:p>
            <a:pPr algn="r" rtl="1"/>
            <a:r>
              <a:rPr lang="fa-IR" sz="3600" dirty="0" smtClean="0">
                <a:latin typeface="+mj-lt"/>
                <a:cs typeface="Badr" pitchFamily="2" charset="-78"/>
              </a:rPr>
              <a:t>توجه به تابوها و محدوديت های اجتماعی</a:t>
            </a:r>
            <a:endParaRPr lang="en-US" sz="3600" dirty="0" smtClean="0">
              <a:latin typeface="+mj-lt"/>
              <a:cs typeface="Zar" pitchFamily="2" charset="-78"/>
            </a:endParaRPr>
          </a:p>
          <a:p>
            <a:r>
              <a:rPr lang="fa-IR" sz="4400" dirty="0" smtClean="0">
                <a:latin typeface="IranNastaliq" pitchFamily="18" charset="0"/>
                <a:cs typeface="IranNastaliq" pitchFamily="18" charset="0"/>
              </a:rPr>
              <a:t>* مقصود توجه و خودآگاهی است، ممکن است الزاماً نتيجه توجه، عمل نباشد.</a:t>
            </a:r>
            <a:endParaRPr lang="en-US" sz="4400" dirty="0" smtClean="0">
              <a:latin typeface="IranNastaliq" pitchFamily="18" charset="0"/>
              <a:cs typeface="IranNastaliq" pitchFamily="18" charset="0"/>
            </a:endParaRPr>
          </a:p>
        </p:txBody>
      </p:sp>
    </p:spTree>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838200" y="1447800"/>
            <a:ext cx="7793038" cy="2667000"/>
          </a:xfrm>
        </p:spPr>
        <p:txBody>
          <a:bodyPr>
            <a:normAutofit/>
          </a:bodyPr>
          <a:lstStyle/>
          <a:p>
            <a:pPr algn="ctr" rtl="1" eaLnBrk="1" hangingPunct="1">
              <a:defRPr/>
            </a:pPr>
            <a:r>
              <a:rPr lang="fa-IR" sz="6600" b="1" dirty="0" smtClean="0">
                <a:effectLst>
                  <a:outerShdw blurRad="38100" dist="38100" dir="2700000" algn="tl">
                    <a:srgbClr val="C0C0C0"/>
                  </a:outerShdw>
                </a:effectLst>
                <a:cs typeface="Mitra" pitchFamily="2" charset="-78"/>
              </a:rPr>
              <a:t>تفاوت رويکردهای صحابه نسبت به ائمه (ع)</a:t>
            </a:r>
            <a:endParaRPr lang="en-US" sz="6600" b="1" dirty="0" smtClean="0">
              <a:effectLst>
                <a:outerShdw blurRad="38100" dist="38100" dir="2700000" algn="tl">
                  <a:srgbClr val="C0C0C0"/>
                </a:outerShdw>
              </a:effectLst>
              <a:cs typeface="Mitra" pitchFamily="2" charset="-78"/>
            </a:endParaRPr>
          </a:p>
        </p:txBody>
      </p:sp>
      <p:sp>
        <p:nvSpPr>
          <p:cNvPr id="4" name="Content Placeholder 3"/>
          <p:cNvSpPr>
            <a:spLocks noGrp="1"/>
          </p:cNvSpPr>
          <p:nvPr>
            <p:ph sz="quarter" idx="1"/>
          </p:nvPr>
        </p:nvSpPr>
        <p:spPr/>
        <p:txBody>
          <a:bodyPr/>
          <a:lstStyle/>
          <a:p>
            <a:endParaRPr lang="fa-IR"/>
          </a:p>
        </p:txBody>
      </p:sp>
    </p:spTree>
  </p:cSld>
  <p:clrMapOvr>
    <a:masterClrMapping/>
  </p:clrMapOvr>
  <p:transition>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صحابه پيامبر (ص) و اهل بيت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3600" dirty="0" smtClean="0">
              <a:latin typeface="+mj-lt"/>
              <a:cs typeface="Badr" pitchFamily="2" charset="-78"/>
            </a:endParaRPr>
          </a:p>
          <a:p>
            <a:pPr algn="r" rtl="1"/>
            <a:r>
              <a:rPr lang="fa-IR" sz="3600" dirty="0" smtClean="0">
                <a:latin typeface="+mj-lt"/>
                <a:cs typeface="Badr" pitchFamily="2" charset="-78"/>
              </a:rPr>
              <a:t>رابطه صحابه با امام علی (ع)</a:t>
            </a:r>
          </a:p>
          <a:p>
            <a:pPr algn="r" rtl="1"/>
            <a:r>
              <a:rPr lang="fa-IR" sz="3600" dirty="0" smtClean="0">
                <a:latin typeface="+mj-lt"/>
                <a:cs typeface="Badr" pitchFamily="2" charset="-78"/>
              </a:rPr>
              <a:t>نسبت مؤمنان و منافقان با آن حضرت</a:t>
            </a:r>
          </a:p>
          <a:p>
            <a:pPr algn="r" rtl="1"/>
            <a:r>
              <a:rPr lang="fa-IR" sz="3600" dirty="0" smtClean="0">
                <a:latin typeface="+mj-lt"/>
                <a:cs typeface="Badr" pitchFamily="2" charset="-78"/>
                <a:hlinkClick r:id="rId3" action="ppaction://hlinkfile"/>
              </a:rPr>
              <a:t>حديث منقول از صحابه</a:t>
            </a:r>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صحابه پيامبر (ص) و اهل بيت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3600" dirty="0" smtClean="0">
              <a:latin typeface="+mj-lt"/>
              <a:cs typeface="Badr" pitchFamily="2" charset="-78"/>
            </a:endParaRPr>
          </a:p>
          <a:p>
            <a:pPr algn="r" rtl="1"/>
            <a:r>
              <a:rPr lang="fa-IR" sz="3600" dirty="0" smtClean="0">
                <a:latin typeface="+mj-lt"/>
                <a:cs typeface="Badr" pitchFamily="2" charset="-78"/>
                <a:hlinkClick r:id="rId3" action="ppaction://hlinkfile"/>
              </a:rPr>
              <a:t>کوشش برای تصوير رابطه دوستانه</a:t>
            </a:r>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r>
              <a:rPr lang="fa-IR" dirty="0" smtClean="0">
                <a:cs typeface="Badr" pitchFamily="2" charset="-78"/>
              </a:rPr>
              <a:t>دارقطنی، فضائل الصحابة و مناقبهم و قول بعضهم فی بعض </a:t>
            </a:r>
            <a:r>
              <a:rPr lang="en-US" u="sng" dirty="0" smtClean="0">
                <a:cs typeface="Badr" pitchFamily="2" charset="-78"/>
                <a:hlinkClick r:id="rId4" action="ppaction://hlinkfile"/>
              </a:rPr>
              <a:t>mss.pdf</a:t>
            </a:r>
            <a:endParaRPr lang="fa-IR" u="sng" dirty="0" smtClean="0">
              <a:cs typeface="Badr" pitchFamily="2" charset="-78"/>
            </a:endParaRPr>
          </a:p>
          <a:p>
            <a:pPr algn="r" rtl="1"/>
            <a:r>
              <a:rPr lang="fa-IR" sz="2400" dirty="0" smtClean="0">
                <a:latin typeface="+mj-lt"/>
                <a:cs typeface="Badr" pitchFamily="2" charset="-78"/>
              </a:rPr>
              <a:t>نيز فضائل الصحابه احمد بن حنبل و ابواب مربوط در صحاح و جوامع</a:t>
            </a:r>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صحابه پيامبر (ص) و اهل بيت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3600" dirty="0" smtClean="0">
                <a:latin typeface="+mj-lt"/>
                <a:cs typeface="Badr" pitchFamily="2" charset="-78"/>
              </a:rPr>
              <a:t>آموزه ارتدّ الناس الا ثلاثة</a:t>
            </a:r>
          </a:p>
          <a:p>
            <a:pPr algn="r" rtl="1"/>
            <a:r>
              <a:rPr lang="fa-IR" sz="3600" dirty="0" smtClean="0">
                <a:latin typeface="+mj-lt"/>
                <a:cs typeface="Badr" pitchFamily="2" charset="-78"/>
              </a:rPr>
              <a:t>سلمان، ابوذر، مقداد + عمار</a:t>
            </a:r>
          </a:p>
          <a:p>
            <a:pPr algn="r" rtl="1"/>
            <a:endParaRPr lang="fa-IR" sz="3600" dirty="0" smtClean="0">
              <a:latin typeface="+mj-lt"/>
              <a:cs typeface="Badr" pitchFamily="2" charset="-78"/>
            </a:endParaRPr>
          </a:p>
          <a:p>
            <a:pPr algn="r" rtl="1"/>
            <a:r>
              <a:rPr lang="fa-IR" sz="3600" dirty="0" smtClean="0">
                <a:latin typeface="+mj-lt"/>
                <a:cs typeface="Badr" pitchFamily="2" charset="-78"/>
              </a:rPr>
              <a:t>ارتد الناس بعد الرسول صلى الله عليه وآله إلا أربعة (کتاب سليم، 162)</a:t>
            </a:r>
          </a:p>
          <a:p>
            <a:pPr algn="r" rtl="1"/>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صحابه پيامبر (ص) و اهل بيت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normAutofit fontScale="92500"/>
          </a:bodyPr>
          <a:lstStyle/>
          <a:p>
            <a:pPr algn="r" rtl="1"/>
            <a:r>
              <a:rPr lang="fa-IR" sz="3600" dirty="0" smtClean="0">
                <a:latin typeface="+mj-lt"/>
                <a:cs typeface="Badr" pitchFamily="2" charset="-78"/>
              </a:rPr>
              <a:t>يحيى بن أبي خالد القماط ، عن حمران بن أعين قال : قلت لأبي جعفر ( عليه السلام ) : جعلت فداك ما أقلنا لو اجتمعنا على شاة ما أفنيناها ؟ فقال : ألا أحدثك بأعجب من ذلك ، المهاجرون والأنصار ذهبوا إلا - وأشار بيده – ثلاثة. قال حمران : فقلت : جعلت فداك ما حال عمار ؟ قال : رحم الله عمارا أبا اليقظان بايع وقتل شهيدا ...</a:t>
            </a:r>
          </a:p>
          <a:p>
            <a:pPr algn="r" rtl="1"/>
            <a:r>
              <a:rPr lang="fa-IR" sz="3600" dirty="0" smtClean="0">
                <a:latin typeface="+mj-lt"/>
                <a:cs typeface="Badr" pitchFamily="2" charset="-78"/>
              </a:rPr>
              <a:t>کلينی، الکافی، 2/ 244</a:t>
            </a:r>
          </a:p>
          <a:p>
            <a:pPr algn="r" rtl="1"/>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صحابه پيامبر (ص) و اهل بيت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3600" dirty="0" smtClean="0">
                <a:latin typeface="+mj-lt"/>
                <a:cs typeface="Badr" pitchFamily="2" charset="-78"/>
              </a:rPr>
              <a:t>سيف بن عميرة ، عن أبي بكر الحضرمي ، قال : قال أبو جعفر عليه السلام ارتد الناس : الا ثلاثة نفر سلمان وأبو ذر والمقداد قال : قلت فعمار ؟ قال : قد كان جاض جيضة ثم رجع ...</a:t>
            </a:r>
          </a:p>
          <a:p>
            <a:pPr algn="r" rtl="1"/>
            <a:r>
              <a:rPr lang="fa-IR" sz="3600" dirty="0" smtClean="0">
                <a:latin typeface="+mj-lt"/>
                <a:cs typeface="Badr" pitchFamily="2" charset="-78"/>
              </a:rPr>
              <a:t>کشی، معرفة الرجال، 1/ 47-48</a:t>
            </a:r>
          </a:p>
          <a:p>
            <a:pPr algn="r" rtl="1"/>
            <a:r>
              <a:rPr lang="fa-IR" sz="3600" dirty="0" smtClean="0">
                <a:latin typeface="+mj-lt"/>
                <a:cs typeface="Badr" pitchFamily="2" charset="-78"/>
              </a:rPr>
              <a:t>الاختصاص، 10</a:t>
            </a:r>
          </a:p>
          <a:p>
            <a:pPr algn="r" rtl="1"/>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صحابه پيامبر (ص) و اهل بيت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3600" dirty="0" smtClean="0">
                <a:latin typeface="+mj-lt"/>
                <a:cs typeface="Badr" pitchFamily="2" charset="-78"/>
              </a:rPr>
              <a:t>محمد بن إسماعيل ، قال حدثني الفصل بن شاذان ، عن ابن أبي عمير عن إبراهيم بن عبد الحميد ، عن أبي بصير ، قال : قلت لأبي عبد الله ارتد الناس الا ثلاثة أبو ذر وسلمان والمقداد قال : فقال أبو عبد الله عليه السلام : فأين أبو ساسان وأبو عمرة الأنصاري ؟ </a:t>
            </a:r>
          </a:p>
          <a:p>
            <a:pPr algn="r" rtl="1"/>
            <a:r>
              <a:rPr lang="fa-IR" sz="3600" dirty="0" smtClean="0">
                <a:latin typeface="+mj-lt"/>
                <a:cs typeface="Badr" pitchFamily="2" charset="-78"/>
              </a:rPr>
              <a:t>کشی، معرفة الرجال، 1/ 38</a:t>
            </a: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موضع شيعه نسبت به صحابه</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normAutofit fontScale="92500" lnSpcReduction="10000"/>
          </a:bodyPr>
          <a:lstStyle/>
          <a:p>
            <a:pPr algn="r" rtl="1"/>
            <a:r>
              <a:rPr lang="fa-IR" sz="3600" dirty="0" smtClean="0">
                <a:latin typeface="+mj-lt"/>
                <a:cs typeface="Badr" pitchFamily="2" charset="-78"/>
              </a:rPr>
              <a:t>فضل بن شاذان: ان من السابقين الذين رجعوا إلى أمير المؤمنين عليه السلام أبو الهيثم بن التيهان وأبو أيوب وخزيمة بن ثابت وجابر بن عبد الله وزيد بن أرقم وأبو سعيد الخدري وسهل بن حنيف والبراء بن مالك وعثمان بن حنيف وعبادة بن الصامت ، ثم ممن دونهم قيس بن سعد بن عبادة وعدي بن حاتم وعمرو بن الحمق وعمران بن الحصين وبريدة الأسلمي وبشر كثير .</a:t>
            </a:r>
          </a:p>
          <a:p>
            <a:pPr algn="r" rtl="1"/>
            <a:r>
              <a:rPr lang="fa-IR" sz="3600" dirty="0" smtClean="0">
                <a:latin typeface="+mj-lt"/>
                <a:cs typeface="Badr" pitchFamily="2" charset="-78"/>
              </a:rPr>
              <a:t>کشی، معرفة الرجال، 1/ 181-188</a:t>
            </a: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موضع شيعه نسبت به صحابه</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normAutofit lnSpcReduction="10000"/>
          </a:bodyPr>
          <a:lstStyle/>
          <a:p>
            <a:pPr algn="r" rtl="1"/>
            <a:r>
              <a:rPr lang="fa-IR" sz="3600" dirty="0" smtClean="0">
                <a:latin typeface="+mj-lt"/>
                <a:cs typeface="Badr" pitchFamily="2" charset="-78"/>
              </a:rPr>
              <a:t>صحابه ممدوح در رجال کشی</a:t>
            </a:r>
          </a:p>
          <a:p>
            <a:pPr algn="r" rtl="1"/>
            <a:r>
              <a:rPr lang="fa-IR" sz="3600" dirty="0" smtClean="0">
                <a:latin typeface="+mj-lt"/>
                <a:cs typeface="Badr" pitchFamily="2" charset="-78"/>
              </a:rPr>
              <a:t>فهرست بلندی از صحابه در رجال شيخ طوسی</a:t>
            </a:r>
          </a:p>
          <a:p>
            <a:pPr algn="r" rtl="1"/>
            <a:endParaRPr lang="fa-IR" sz="3600" dirty="0" smtClean="0">
              <a:latin typeface="+mj-lt"/>
              <a:cs typeface="Badr" pitchFamily="2" charset="-78"/>
            </a:endParaRPr>
          </a:p>
          <a:p>
            <a:pPr algn="r" rtl="1"/>
            <a:r>
              <a:rPr lang="fa-IR" sz="3600" dirty="0" smtClean="0">
                <a:latin typeface="+mj-lt"/>
                <a:cs typeface="Badr" pitchFamily="2" charset="-78"/>
              </a:rPr>
              <a:t>ذکر اکابر شيعه (از صحابه)</a:t>
            </a:r>
          </a:p>
          <a:p>
            <a:pPr algn="r" rtl="1"/>
            <a:r>
              <a:rPr lang="fa-IR" sz="3600" dirty="0" smtClean="0">
                <a:latin typeface="+mj-lt"/>
                <a:cs typeface="Badr" pitchFamily="2" charset="-78"/>
              </a:rPr>
              <a:t>طايفه اول در مشاهير بنی هاشم</a:t>
            </a:r>
          </a:p>
          <a:p>
            <a:pPr algn="r" rtl="1"/>
            <a:r>
              <a:rPr lang="fa-IR" sz="3600" dirty="0" smtClean="0">
                <a:latin typeface="+mj-lt"/>
                <a:cs typeface="Badr" pitchFamily="2" charset="-78"/>
              </a:rPr>
              <a:t>طايفه دوم از غير بنی هاشم که شيعه بودند.</a:t>
            </a:r>
          </a:p>
          <a:p>
            <a:pPr algn="r" rtl="1"/>
            <a:r>
              <a:rPr lang="fa-IR" sz="3600" dirty="0" smtClean="0">
                <a:latin typeface="+mj-lt"/>
                <a:cs typeface="Badr" pitchFamily="2" charset="-78"/>
              </a:rPr>
              <a:t>قاضی نور الله شوشتری، مجالس المؤمنين، 1/ 203 بب</a:t>
            </a: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مسائل کلاسيک کلام</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normAutofit lnSpcReduction="10000"/>
          </a:bodyPr>
          <a:lstStyle/>
          <a:p>
            <a:pPr algn="r" rtl="1"/>
            <a:r>
              <a:rPr lang="fa-IR" sz="3600" dirty="0" smtClean="0">
                <a:latin typeface="+mj-lt"/>
                <a:cs typeface="Badr" pitchFamily="2" charset="-78"/>
              </a:rPr>
              <a:t>مسئله معجزه از پيامبر (ص) و ائمه (ع)</a:t>
            </a:r>
          </a:p>
          <a:p>
            <a:pPr algn="r" rtl="1"/>
            <a:r>
              <a:rPr lang="fa-IR" sz="3600" dirty="0" smtClean="0">
                <a:latin typeface="+mj-lt"/>
                <a:cs typeface="Badr" pitchFamily="2" charset="-78"/>
              </a:rPr>
              <a:t>مسئله عصمت از اثم و خطأ (تعميم عصمت به ترک اولی و رفتارهای روزمره زندگی، بحث تنزيه </a:t>
            </a:r>
            <a:r>
              <a:rPr lang="fa-IR" sz="3600" dirty="0" smtClean="0">
                <a:latin typeface="+mj-lt"/>
                <a:cs typeface="Badr" pitchFamily="2" charset="-78"/>
                <a:hlinkClick r:id="rId3" action="ppaction://hlinkfile"/>
              </a:rPr>
              <a:t>#</a:t>
            </a:r>
            <a:r>
              <a:rPr lang="fa-IR" sz="3600" dirty="0" smtClean="0">
                <a:latin typeface="+mj-lt"/>
                <a:cs typeface="Badr" pitchFamily="2" charset="-78"/>
              </a:rPr>
              <a:t>)</a:t>
            </a:r>
            <a:endParaRPr lang="en-US" sz="3600" dirty="0" smtClean="0">
              <a:latin typeface="+mj-lt"/>
              <a:cs typeface="Badr" pitchFamily="2" charset="-78"/>
            </a:endParaRPr>
          </a:p>
          <a:p>
            <a:pPr algn="r" rtl="1"/>
            <a:r>
              <a:rPr lang="fa-IR" sz="3600" dirty="0" smtClean="0">
                <a:latin typeface="+mj-lt"/>
                <a:cs typeface="Badr" pitchFamily="2" charset="-78"/>
              </a:rPr>
              <a:t>مسئله علم نبی و امام (ع)</a:t>
            </a:r>
          </a:p>
          <a:p>
            <a:pPr lvl="1" algn="r" rtl="1"/>
            <a:r>
              <a:rPr lang="fa-IR" sz="3400" dirty="0" smtClean="0">
                <a:cs typeface="Badr" pitchFamily="2" charset="-78"/>
              </a:rPr>
              <a:t>ديدگاه مشهور متکلمان </a:t>
            </a:r>
            <a:r>
              <a:rPr lang="fa-IR" sz="3400" dirty="0" smtClean="0">
                <a:cs typeface="Badr" pitchFamily="2" charset="-78"/>
                <a:hlinkClick r:id="rId4" action="ppaction://hlinkfile"/>
              </a:rPr>
              <a:t>#</a:t>
            </a:r>
            <a:endParaRPr lang="fa-IR" sz="3400" dirty="0" smtClean="0">
              <a:cs typeface="Badr" pitchFamily="2" charset="-78"/>
            </a:endParaRPr>
          </a:p>
          <a:p>
            <a:pPr lvl="1" algn="r" rtl="1"/>
            <a:r>
              <a:rPr lang="fa-IR" sz="3400" dirty="0" smtClean="0">
                <a:cs typeface="Badr" pitchFamily="2" charset="-78"/>
              </a:rPr>
              <a:t>ديدگاه فضل بن شاذان </a:t>
            </a:r>
            <a:r>
              <a:rPr lang="fa-IR" sz="3400" dirty="0" smtClean="0">
                <a:cs typeface="Badr" pitchFamily="2" charset="-78"/>
                <a:hlinkClick r:id="rId5" action="ppaction://hlinkfile"/>
              </a:rPr>
              <a:t>#</a:t>
            </a:r>
            <a:endParaRPr lang="fa-IR" sz="3400" dirty="0" smtClean="0">
              <a:cs typeface="Badr" pitchFamily="2" charset="-78"/>
            </a:endParaRPr>
          </a:p>
          <a:p>
            <a:pPr lvl="1" algn="r" rtl="1"/>
            <a:r>
              <a:rPr lang="fa-IR" sz="3400" dirty="0" smtClean="0">
                <a:latin typeface="+mj-lt"/>
                <a:cs typeface="Badr" pitchFamily="2" charset="-78"/>
              </a:rPr>
              <a:t>ديدگاه علامه مجلسی </a:t>
            </a:r>
            <a:r>
              <a:rPr lang="fa-IR" sz="3400" dirty="0" smtClean="0">
                <a:latin typeface="+mj-lt"/>
                <a:cs typeface="Badr" pitchFamily="2" charset="-78"/>
                <a:hlinkClick r:id="rId6" action="ppaction://hlinkfile"/>
              </a:rPr>
              <a:t>#</a:t>
            </a:r>
            <a:endParaRPr lang="fa-IR" sz="3400" dirty="0" smtClean="0">
              <a:latin typeface="+mj-lt"/>
              <a:cs typeface="Badr" pitchFamily="2" charset="-78"/>
            </a:endParaRPr>
          </a:p>
          <a:p>
            <a:pPr algn="r" rtl="1"/>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en-US" sz="4400" dirty="0" smtClean="0">
              <a:latin typeface="+mj-lt"/>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منحرفين از امام علی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3600" dirty="0" smtClean="0">
                <a:latin typeface="+mj-lt"/>
                <a:cs typeface="Badr" pitchFamily="2" charset="-78"/>
              </a:rPr>
              <a:t>وأما حديث عمر بن عنبسة فإنه من طريق أبي أمامة ولا خلاف أن أبا أمامة كان من المنحرفين عن أمير المؤمنين - عليه السلام - والمتجبرين عليه ، وأنه كان في حيز معاوية.</a:t>
            </a:r>
          </a:p>
          <a:p>
            <a:pPr algn="r" rtl="1"/>
            <a:r>
              <a:rPr lang="fa-IR" sz="3600" dirty="0" smtClean="0">
                <a:latin typeface="+mj-lt"/>
                <a:cs typeface="Badr" pitchFamily="2" charset="-78"/>
              </a:rPr>
              <a:t>سيد مرتضی، الفصول، 257</a:t>
            </a: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منحرفين از امام علی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3600" dirty="0" smtClean="0">
                <a:latin typeface="+mj-lt"/>
                <a:cs typeface="Badr" pitchFamily="2" charset="-78"/>
              </a:rPr>
              <a:t>[ فصل في ذكر المنحرفين عن علي ]</a:t>
            </a:r>
          </a:p>
          <a:p>
            <a:pPr algn="r" rtl="1"/>
            <a:r>
              <a:rPr lang="fa-IR" sz="3600" dirty="0" smtClean="0">
                <a:latin typeface="+mj-lt"/>
                <a:cs typeface="Badr" pitchFamily="2" charset="-78"/>
              </a:rPr>
              <a:t>وذكر جماعة من شيوخنا البغداديين أن عدة من الصحابة والتابعين </a:t>
            </a:r>
            <a:r>
              <a:rPr lang="fa-IR" sz="3600" smtClean="0">
                <a:latin typeface="+mj-lt"/>
                <a:cs typeface="Badr" pitchFamily="2" charset="-78"/>
              </a:rPr>
              <a:t>والمحدثين كانوا منحرفين </a:t>
            </a:r>
            <a:r>
              <a:rPr lang="fa-IR" sz="3600" dirty="0" smtClean="0">
                <a:latin typeface="+mj-lt"/>
                <a:cs typeface="Badr" pitchFamily="2" charset="-78"/>
              </a:rPr>
              <a:t>عن علي عليه السلام ، قائلين فيه السوء ، ومنهم من كتم مناقبه وأعان </a:t>
            </a:r>
            <a:r>
              <a:rPr lang="fa-IR" sz="3600" smtClean="0">
                <a:latin typeface="+mj-lt"/>
                <a:cs typeface="Badr" pitchFamily="2" charset="-78"/>
              </a:rPr>
              <a:t>أعداءه ميلا مع </a:t>
            </a:r>
            <a:r>
              <a:rPr lang="fa-IR" sz="3600" dirty="0" smtClean="0">
                <a:latin typeface="+mj-lt"/>
                <a:cs typeface="Badr" pitchFamily="2" charset="-78"/>
              </a:rPr>
              <a:t>الدنيا ، وإيثارا للعاجلة ، فمنهم أنس بن مالك ...</a:t>
            </a:r>
          </a:p>
          <a:p>
            <a:pPr algn="r" rtl="1"/>
            <a:r>
              <a:rPr lang="fa-IR" sz="3600" dirty="0" smtClean="0">
                <a:latin typeface="+mj-lt"/>
                <a:cs typeface="Badr" pitchFamily="2" charset="-78"/>
              </a:rPr>
              <a:t>ابن ابی الحديد، 4/ 74 بب</a:t>
            </a: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اصحاب ناشناس</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3600" dirty="0" smtClean="0">
              <a:latin typeface="+mj-lt"/>
              <a:cs typeface="Badr" pitchFamily="2" charset="-78"/>
            </a:endParaRPr>
          </a:p>
          <a:p>
            <a:pPr algn="r" rtl="1"/>
            <a:r>
              <a:rPr lang="fa-IR" sz="3600" dirty="0" smtClean="0">
                <a:latin typeface="+mj-lt"/>
                <a:cs typeface="Badr" pitchFamily="2" charset="-78"/>
              </a:rPr>
              <a:t>علامه سيد مرتضی عسکری</a:t>
            </a:r>
          </a:p>
          <a:p>
            <a:pPr algn="r" rtl="1"/>
            <a:endParaRPr lang="fa-IR" sz="3600" smtClean="0">
              <a:latin typeface="+mj-lt"/>
              <a:cs typeface="Badr" pitchFamily="2" charset="-78"/>
            </a:endParaRPr>
          </a:p>
          <a:p>
            <a:pPr algn="r" rtl="1"/>
            <a:r>
              <a:rPr lang="fa-IR" sz="3600" smtClean="0">
                <a:latin typeface="+mj-lt"/>
                <a:cs typeface="Badr" pitchFamily="2" charset="-78"/>
              </a:rPr>
              <a:t>خمسون و مائة صحابی مختلق</a:t>
            </a:r>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در باره اصحاب ديگر ائمه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3600" dirty="0" smtClean="0">
                <a:latin typeface="+mj-lt"/>
                <a:cs typeface="Badr" pitchFamily="2" charset="-78"/>
              </a:rPr>
              <a:t>گرايش های جناحی:</a:t>
            </a:r>
          </a:p>
          <a:p>
            <a:pPr algn="r" rtl="1"/>
            <a:r>
              <a:rPr lang="fa-IR" sz="3600" dirty="0" smtClean="0">
                <a:latin typeface="+mj-lt"/>
                <a:cs typeface="Badr" pitchFamily="2" charset="-78"/>
              </a:rPr>
              <a:t>اصحاب هشام بن حکم</a:t>
            </a:r>
          </a:p>
          <a:p>
            <a:pPr algn="r" rtl="1"/>
            <a:r>
              <a:rPr lang="fa-IR" sz="3600" dirty="0" smtClean="0">
                <a:latin typeface="+mj-lt"/>
                <a:cs typeface="Badr" pitchFamily="2" charset="-78"/>
              </a:rPr>
              <a:t>اصحاب هشام بن سالم</a:t>
            </a:r>
          </a:p>
          <a:p>
            <a:pPr algn="r" rtl="1"/>
            <a:r>
              <a:rPr lang="fa-IR" sz="3600" dirty="0" smtClean="0">
                <a:latin typeface="+mj-lt"/>
                <a:cs typeface="Badr" pitchFamily="2" charset="-78"/>
              </a:rPr>
              <a:t>اصحاب مفضل بن عمر</a:t>
            </a:r>
          </a:p>
          <a:p>
            <a:pPr algn="r" rtl="1"/>
            <a:r>
              <a:rPr lang="fa-IR" sz="3600" dirty="0" smtClean="0">
                <a:latin typeface="+mj-lt"/>
                <a:cs typeface="Badr" pitchFamily="2" charset="-78"/>
              </a:rPr>
              <a:t>آل زراره و همفکران ايشان</a:t>
            </a:r>
          </a:p>
          <a:p>
            <a:pPr algn="r" rtl="1"/>
            <a:r>
              <a:rPr lang="fa-IR" sz="3600" dirty="0" smtClean="0">
                <a:latin typeface="+mj-lt"/>
                <a:cs typeface="Badr" pitchFamily="2" charset="-78"/>
              </a:rPr>
              <a:t>...</a:t>
            </a: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مدايح جمعی</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3600" dirty="0" smtClean="0">
                <a:latin typeface="+mj-lt"/>
                <a:cs typeface="Badr" pitchFamily="2" charset="-78"/>
              </a:rPr>
              <a:t>محمد بن أبي عمير ، عن جميل بن دراج ، قال سمعت أبا عبد الله عليه السلام يقول بشر المخبتين بالجنة: بريد بن معاوية العجلي ، وأبو بصير بن ليث البختري المرادي ، ومحمد بن مسلم ، وزرارة ، أربعة نجباء أمناء الله على حلاله وحرامه ، لولا هؤلاء انقطعت آثار النبوة  واندرست.</a:t>
            </a:r>
          </a:p>
          <a:p>
            <a:pPr algn="r" rtl="1"/>
            <a:r>
              <a:rPr lang="fa-IR" sz="3600" dirty="0" smtClean="0">
                <a:latin typeface="+mj-lt"/>
                <a:cs typeface="Badr" pitchFamily="2" charset="-78"/>
              </a:rPr>
              <a:t>کشی، معرفة الرجال، 1/ 398</a:t>
            </a: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اسانيد ويژه</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3600" dirty="0" smtClean="0">
              <a:latin typeface="+mj-lt"/>
              <a:cs typeface="Badr" pitchFamily="2" charset="-78"/>
            </a:endParaRPr>
          </a:p>
          <a:p>
            <a:pPr algn="r" rtl="1"/>
            <a:r>
              <a:rPr lang="fa-IR" sz="3600" dirty="0" smtClean="0">
                <a:latin typeface="+mj-lt"/>
                <a:cs typeface="Badr" pitchFamily="2" charset="-78"/>
              </a:rPr>
              <a:t>مثلا اسانيد تاريخ اهل البيت (ع)</a:t>
            </a:r>
          </a:p>
          <a:p>
            <a:pPr algn="r" rtl="1"/>
            <a:endParaRPr lang="fa-IR" sz="3600" dirty="0" smtClean="0">
              <a:latin typeface="+mj-lt"/>
              <a:cs typeface="Badr" pitchFamily="2" charset="-78"/>
            </a:endParaRPr>
          </a:p>
          <a:p>
            <a:pPr algn="r" rtl="1"/>
            <a:r>
              <a:rPr lang="fa-IR" sz="3600" smtClean="0">
                <a:latin typeface="+mj-lt"/>
                <a:cs typeface="Badr" pitchFamily="2" charset="-78"/>
              </a:rPr>
              <a:t>نقش کليدی عمر بن اذينه و ابراهيم بن عمر يمانی در نقل از ابان بن ابی عياش در کتاب سليم</a:t>
            </a:r>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فرق و سيره اهل بيت (ع)</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3600" dirty="0" smtClean="0">
              <a:latin typeface="+mj-lt"/>
              <a:cs typeface="Badr" pitchFamily="2" charset="-78"/>
            </a:endParaRPr>
          </a:p>
          <a:p>
            <a:pPr algn="r" rtl="1"/>
            <a:r>
              <a:rPr lang="fa-IR" sz="3600" dirty="0" smtClean="0">
                <a:latin typeface="+mj-lt"/>
                <a:cs typeface="Badr" pitchFamily="2" charset="-78"/>
              </a:rPr>
              <a:t>توجه به اختلافات درونی شيعه: زيديه، اسماعيليه و غلات</a:t>
            </a:r>
          </a:p>
          <a:p>
            <a:pPr algn="r" rtl="1"/>
            <a:r>
              <a:rPr lang="fa-IR" sz="3600" dirty="0" smtClean="0">
                <a:latin typeface="+mj-lt"/>
                <a:cs typeface="Badr" pitchFamily="2" charset="-78"/>
              </a:rPr>
              <a:t>توجه به اختلافات درونی اهل سنت: از جمله صوفيه</a:t>
            </a:r>
          </a:p>
          <a:p>
            <a:pPr algn="r" rtl="1"/>
            <a:endParaRPr lang="fa-IR" sz="3600" dirty="0" smtClean="0">
              <a:latin typeface="+mj-lt"/>
              <a:cs typeface="Badr" pitchFamily="2" charset="-78"/>
            </a:endParaRPr>
          </a:p>
          <a:p>
            <a:pPr algn="r" rtl="1"/>
            <a:endParaRPr lang="fa-IR" sz="3600" dirty="0" smtClean="0">
              <a:latin typeface="+mj-lt"/>
              <a:cs typeface="Badr" pitchFamily="2"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مسائل کلاسيک کلام</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endParaRPr lang="fa-IR" sz="3600" dirty="0" smtClean="0">
              <a:latin typeface="+mj-lt"/>
              <a:cs typeface="Badr" pitchFamily="2" charset="-78"/>
            </a:endParaRPr>
          </a:p>
          <a:p>
            <a:pPr algn="r" rtl="1"/>
            <a:r>
              <a:rPr lang="fa-IR" sz="3600" dirty="0" smtClean="0">
                <a:latin typeface="+mj-lt"/>
                <a:cs typeface="Badr" pitchFamily="2" charset="-78"/>
              </a:rPr>
              <a:t>بحثی در باره ميزان تصرف ائمه (ع) در کائنات و ولايت تکوينی</a:t>
            </a:r>
            <a:endParaRPr lang="fa-IR" sz="3400" dirty="0" smtClean="0">
              <a:latin typeface="+mj-lt"/>
              <a:cs typeface="Badr" pitchFamily="2" charset="-78"/>
            </a:endParaRPr>
          </a:p>
          <a:p>
            <a:pPr algn="r" rtl="1"/>
            <a:endParaRPr lang="fa-IR" sz="3600" dirty="0" smtClean="0">
              <a:latin typeface="+mj-lt"/>
              <a:cs typeface="Badr" pitchFamily="2" charset="-78"/>
            </a:endParaRPr>
          </a:p>
          <a:p>
            <a:pPr algn="r" rtl="1"/>
            <a:r>
              <a:rPr lang="fa-IR" sz="3200" dirty="0" smtClean="0">
                <a:latin typeface="+mj-lt"/>
                <a:cs typeface="Badr" pitchFamily="2" charset="-78"/>
              </a:rPr>
              <a:t>* تقريبا ملحوظ نشده است و مواردی مانند پيشنهاد زمين به امام حسين (ع)، در مقام تحقق منتفی تلقی شده است.</a:t>
            </a:r>
          </a:p>
          <a:p>
            <a:pPr algn="r" rtl="1"/>
            <a:endParaRPr lang="fa-IR" sz="3600" dirty="0" smtClean="0">
              <a:latin typeface="+mj-lt"/>
              <a:cs typeface="Badr" pitchFamily="2" charset="-78"/>
            </a:endParaRPr>
          </a:p>
          <a:p>
            <a:pPr algn="r" rtl="1"/>
            <a:endParaRPr lang="en-US" sz="4400" dirty="0" smtClean="0">
              <a:latin typeface="+mj-lt"/>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مباحث ملحق در کلام</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3600" dirty="0" smtClean="0">
                <a:latin typeface="+mj-lt"/>
                <a:cs typeface="Badr" pitchFamily="2" charset="-78"/>
              </a:rPr>
              <a:t>مواضع نسبت خلفا و مخالفين</a:t>
            </a:r>
            <a:r>
              <a:rPr lang="fa-IR" sz="3600" dirty="0" smtClean="0">
                <a:cs typeface="Badr" pitchFamily="2" charset="-78"/>
              </a:rPr>
              <a:t> </a:t>
            </a:r>
            <a:r>
              <a:rPr lang="fa-IR" sz="3600" dirty="0" smtClean="0">
                <a:cs typeface="Badr" pitchFamily="2" charset="-78"/>
                <a:hlinkClick r:id="rId3" action="ppaction://hlinkfile"/>
              </a:rPr>
              <a:t>#</a:t>
            </a:r>
            <a:endParaRPr lang="fa-IR" sz="3600" dirty="0" smtClean="0">
              <a:latin typeface="+mj-lt"/>
              <a:cs typeface="Badr" pitchFamily="2" charset="-78"/>
            </a:endParaRPr>
          </a:p>
          <a:p>
            <a:pPr algn="r" rtl="1"/>
            <a:r>
              <a:rPr lang="fa-IR" sz="3600" dirty="0" smtClean="0">
                <a:latin typeface="+mj-lt"/>
                <a:cs typeface="Badr" pitchFamily="2" charset="-78"/>
              </a:rPr>
              <a:t>نتايج آن: مسئله فدک، مسئله تزويج ام کلثوم (س)، مسئله صلح  امام حسن (ع)</a:t>
            </a:r>
          </a:p>
          <a:p>
            <a:pPr algn="r" rtl="1"/>
            <a:endParaRPr lang="fa-IR" sz="3200" dirty="0" smtClean="0">
              <a:latin typeface="+mj-lt"/>
              <a:cs typeface="Zar" pitchFamily="2" charset="-78"/>
            </a:endParaRPr>
          </a:p>
          <a:p>
            <a:pPr algn="r" rtl="1"/>
            <a:r>
              <a:rPr lang="fa-IR" sz="3200" dirty="0" smtClean="0">
                <a:latin typeface="+mj-lt"/>
                <a:cs typeface="Zar" pitchFamily="2" charset="-78"/>
              </a:rPr>
              <a:t>مير ناصر حسين هندی، </a:t>
            </a:r>
            <a:r>
              <a:rPr lang="ar-SA" sz="3200" dirty="0" smtClean="0">
                <a:cs typeface="Zar" pitchFamily="2" charset="-78"/>
              </a:rPr>
              <a:t>افحام الأعداء والخصوم بتكذيب ما افتروه على سيدتنا ام كلثوم عليها سلام الحي القيوم </a:t>
            </a:r>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مباحث باور تلقی شده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normAutofit lnSpcReduction="10000"/>
          </a:bodyPr>
          <a:lstStyle/>
          <a:p>
            <a:pPr algn="r" rtl="1"/>
            <a:r>
              <a:rPr lang="fa-IR" sz="3600" dirty="0" smtClean="0">
                <a:latin typeface="+mj-lt"/>
                <a:cs typeface="Badr" pitchFamily="2" charset="-78"/>
              </a:rPr>
              <a:t>ائمه هيچ تفاوت شخصيتی با يکديگر ندارند.</a:t>
            </a:r>
          </a:p>
          <a:p>
            <a:pPr algn="r" rtl="1"/>
            <a:r>
              <a:rPr lang="fa-IR" sz="3600" dirty="0" smtClean="0">
                <a:latin typeface="+mj-lt"/>
                <a:cs typeface="Badr" pitchFamily="2" charset="-78"/>
              </a:rPr>
              <a:t>ائمه هميشه در شرايط امکان قصد قيام داشته اند.</a:t>
            </a:r>
          </a:p>
          <a:p>
            <a:pPr algn="r" rtl="1"/>
            <a:r>
              <a:rPr lang="fa-IR" sz="3600" dirty="0" smtClean="0">
                <a:latin typeface="+mj-lt"/>
                <a:cs typeface="Badr" pitchFamily="2" charset="-78"/>
              </a:rPr>
              <a:t>اعيان ائمه برای شيعيان از آغاز تبيين شده بود (مثلا حديث لوح)</a:t>
            </a:r>
          </a:p>
          <a:p>
            <a:pPr algn="r" rtl="1"/>
            <a:r>
              <a:rPr lang="fa-IR" sz="3600" dirty="0" smtClean="0">
                <a:cs typeface="Badr" pitchFamily="2" charset="-78"/>
              </a:rPr>
              <a:t>توطئه سازمان يافته بر ضد پيامبر (ص) و ائمه (ع) وجود داشته است.</a:t>
            </a:r>
          </a:p>
          <a:p>
            <a:pPr algn="r" rtl="1"/>
            <a:r>
              <a:rPr lang="fa-IR" sz="3600" dirty="0" smtClean="0">
                <a:cs typeface="Badr" pitchFamily="2" charset="-78"/>
              </a:rPr>
              <a:t>مسئله ”ارتد الناس الا ثلاثة“</a:t>
            </a:r>
          </a:p>
          <a:p>
            <a:pPr algn="r" rtl="1"/>
            <a:endParaRPr lang="en-US" sz="4400" dirty="0" smtClean="0">
              <a:latin typeface="+mj-lt"/>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اختلافی بودن باورها</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3600" dirty="0" smtClean="0">
                <a:cs typeface="Badr" pitchFamily="2" charset="-78"/>
              </a:rPr>
              <a:t>ما منا الا مسموم او مقتول:</a:t>
            </a:r>
          </a:p>
          <a:p>
            <a:pPr lvl="1" algn="r" rtl="1"/>
            <a:r>
              <a:rPr lang="fa-IR" sz="3400" dirty="0" smtClean="0">
                <a:cs typeface="Badr" pitchFamily="2" charset="-78"/>
              </a:rPr>
              <a:t>خزاز قمی، کفاية الاثر، 227</a:t>
            </a:r>
          </a:p>
          <a:p>
            <a:pPr lvl="1" algn="r" rtl="1"/>
            <a:r>
              <a:rPr lang="fa-IR" sz="3400" dirty="0" smtClean="0">
                <a:cs typeface="Badr" pitchFamily="2" charset="-78"/>
              </a:rPr>
              <a:t>اربلی، کشف الغمة، 3/227</a:t>
            </a:r>
          </a:p>
          <a:p>
            <a:pPr lvl="1" algn="r" rtl="1"/>
            <a:r>
              <a:rPr lang="fa-IR" sz="3400" dirty="0" smtClean="0">
                <a:cs typeface="Badr" pitchFamily="2" charset="-78"/>
              </a:rPr>
              <a:t>بياضی، الصراط المستقيم، 2/128</a:t>
            </a:r>
          </a:p>
          <a:p>
            <a:pPr lvl="1" algn="r" rtl="1"/>
            <a:endParaRPr lang="fa-IR" sz="3400" dirty="0" smtClean="0">
              <a:cs typeface="Badr" pitchFamily="2" charset="-78"/>
              <a:hlinkClick r:id="rId3" action="ppaction://hlinkfile"/>
            </a:endParaRPr>
          </a:p>
          <a:p>
            <a:pPr lvl="1" algn="r" rtl="1">
              <a:buNone/>
            </a:pPr>
            <a:r>
              <a:rPr lang="fa-IR" sz="3400" dirty="0" smtClean="0">
                <a:cs typeface="Badr" pitchFamily="2" charset="-78"/>
              </a:rPr>
              <a:t> مواجهه شيخ مفيد</a:t>
            </a:r>
            <a:r>
              <a:rPr lang="fa-IR" sz="3400" dirty="0" smtClean="0">
                <a:cs typeface="Badr" pitchFamily="2" charset="-78"/>
                <a:hlinkClick r:id="rId3" action="ppaction://hlinkfile"/>
              </a:rPr>
              <a:t> </a:t>
            </a:r>
            <a:r>
              <a:rPr lang="fa-IR" sz="3400" dirty="0" smtClean="0">
                <a:cs typeface="Badr" pitchFamily="2" charset="-78"/>
                <a:hlinkClick r:id="rId4" action="ppaction://hlinkfile"/>
              </a:rPr>
              <a:t>#</a:t>
            </a:r>
            <a:endParaRPr lang="fa-IR" sz="3400" dirty="0" smtClean="0">
              <a:cs typeface="Badr" pitchFamily="2" charset="-78"/>
            </a:endParaRPr>
          </a:p>
          <a:p>
            <a:pPr algn="r" rtl="1"/>
            <a:endParaRPr lang="en-US" sz="4400" dirty="0" smtClean="0">
              <a:latin typeface="+mj-lt"/>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کليت سيره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676400"/>
            <a:ext cx="7772400" cy="4114800"/>
          </a:xfrm>
        </p:spPr>
        <p:txBody>
          <a:bodyPr>
            <a:normAutofit lnSpcReduction="10000"/>
          </a:bodyPr>
          <a:lstStyle/>
          <a:p>
            <a:pPr algn="r" rtl="1"/>
            <a:r>
              <a:rPr lang="fa-IR" sz="4400" dirty="0" smtClean="0">
                <a:cs typeface="Badr" pitchFamily="2" charset="-78"/>
              </a:rPr>
              <a:t>مسئله اغراض نبوت و امامت</a:t>
            </a:r>
          </a:p>
          <a:p>
            <a:pPr lvl="1" algn="r" rtl="1"/>
            <a:r>
              <a:rPr lang="fa-IR" sz="4200" dirty="0" smtClean="0">
                <a:latin typeface="+mj-lt"/>
                <a:cs typeface="Badr" pitchFamily="2" charset="-78"/>
              </a:rPr>
              <a:t>نفی شرک و بت پرستی</a:t>
            </a:r>
          </a:p>
          <a:p>
            <a:pPr lvl="1" algn="r" rtl="1"/>
            <a:r>
              <a:rPr lang="fa-IR" sz="4200" dirty="0" smtClean="0">
                <a:latin typeface="+mj-lt"/>
                <a:cs typeface="Badr" pitchFamily="2" charset="-78"/>
              </a:rPr>
              <a:t>اقامه قسط در زمين</a:t>
            </a:r>
          </a:p>
          <a:p>
            <a:pPr lvl="1" algn="r" rtl="1"/>
            <a:r>
              <a:rPr lang="fa-IR" sz="4200" dirty="0" smtClean="0">
                <a:latin typeface="+mj-lt"/>
                <a:cs typeface="Badr" pitchFamily="2" charset="-78"/>
              </a:rPr>
              <a:t>تزکيه و تعليم کتاب و حکمت</a:t>
            </a:r>
          </a:p>
          <a:p>
            <a:pPr lvl="1" algn="r" rtl="1"/>
            <a:endParaRPr lang="fa-IR" sz="4200" dirty="0" smtClean="0">
              <a:latin typeface="+mj-lt"/>
              <a:cs typeface="Badr" pitchFamily="2" charset="-78"/>
            </a:endParaRPr>
          </a:p>
          <a:p>
            <a:pPr lvl="1" algn="r" rtl="1"/>
            <a:r>
              <a:rPr lang="fa-IR" sz="3600" dirty="0" smtClean="0">
                <a:latin typeface="+mj-lt"/>
                <a:cs typeface="Badr" pitchFamily="2" charset="-78"/>
              </a:rPr>
              <a:t>نگرش موضوعی و نه گاهشمارانه به سيره</a:t>
            </a:r>
            <a:endParaRPr lang="en-US"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کليت سيره</a:t>
            </a:r>
            <a:endParaRPr lang="en-US" sz="4600" b="1" dirty="0" smtClean="0">
              <a:cs typeface="Zar" pitchFamily="2" charset="-78"/>
            </a:endParaRPr>
          </a:p>
        </p:txBody>
      </p:sp>
      <p:sp>
        <p:nvSpPr>
          <p:cNvPr id="5123" name="Rectangle 3"/>
          <p:cNvSpPr>
            <a:spLocks noGrp="1" noChangeArrowheads="1"/>
          </p:cNvSpPr>
          <p:nvPr>
            <p:ph sz="quarter" idx="1"/>
          </p:nvPr>
        </p:nvSpPr>
        <p:spPr>
          <a:xfrm>
            <a:off x="1066800" y="1752600"/>
            <a:ext cx="7772400" cy="4114800"/>
          </a:xfrm>
        </p:spPr>
        <p:txBody>
          <a:bodyPr/>
          <a:lstStyle/>
          <a:p>
            <a:pPr algn="r" rtl="1"/>
            <a:r>
              <a:rPr lang="fa-IR" sz="4400" dirty="0" smtClean="0">
                <a:cs typeface="Badr" pitchFamily="2" charset="-78"/>
              </a:rPr>
              <a:t>جريان سلفی:</a:t>
            </a:r>
          </a:p>
          <a:p>
            <a:pPr algn="r" rtl="1"/>
            <a:r>
              <a:rPr lang="fa-IR" sz="4400" dirty="0" smtClean="0">
                <a:cs typeface="Badr" pitchFamily="2" charset="-78"/>
              </a:rPr>
              <a:t>محمد بن عبدالوهاب، مختصر سيرة الرسول (ص)</a:t>
            </a:r>
          </a:p>
          <a:p>
            <a:pPr algn="r" rtl="1"/>
            <a:r>
              <a:rPr lang="fa-IR" sz="4400" dirty="0" smtClean="0">
                <a:latin typeface="+mj-lt"/>
                <a:cs typeface="Badr" pitchFamily="2" charset="-78"/>
              </a:rPr>
              <a:t>جريان اصلاح طلب:</a:t>
            </a:r>
          </a:p>
          <a:p>
            <a:pPr algn="r" rtl="1"/>
            <a:r>
              <a:rPr lang="fa-IR" sz="4400" dirty="0" smtClean="0">
                <a:cs typeface="Badr" pitchFamily="2" charset="-78"/>
              </a:rPr>
              <a:t>الغزالی، محمد، فقه السيرة </a:t>
            </a:r>
            <a:r>
              <a:rPr lang="fa-IR" sz="4400" dirty="0" smtClean="0">
                <a:cs typeface="Badr" pitchFamily="2" charset="-78"/>
                <a:hlinkClick r:id="rId3" action="ppaction://hlinkfile"/>
              </a:rPr>
              <a:t>#</a:t>
            </a:r>
            <a:endParaRPr lang="en-US" sz="42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2805</TotalTime>
  <Words>1785</Words>
  <Application>Microsoft Office PowerPoint</Application>
  <PresentationFormat>On-screen Show (4:3)</PresentationFormat>
  <Paragraphs>248</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Oriel</vt:lpstr>
      <vt:lpstr>بسم الله الرحمن الرحيم</vt:lpstr>
      <vt:lpstr>جلسه دوم</vt:lpstr>
      <vt:lpstr>مسائل کلاسيک کلام</vt:lpstr>
      <vt:lpstr>مسائل کلاسيک کلام</vt:lpstr>
      <vt:lpstr>مباحث ملحق در کلام</vt:lpstr>
      <vt:lpstr>مباحث باور تلقی شده</vt:lpstr>
      <vt:lpstr>اختلافی بودن باورها</vt:lpstr>
      <vt:lpstr>کليت سيره</vt:lpstr>
      <vt:lpstr>کليت سيره</vt:lpstr>
      <vt:lpstr>در ايران</vt:lpstr>
      <vt:lpstr>ويژگی های سيره پژوهی معاصر</vt:lpstr>
      <vt:lpstr>ويژگی های سيره پژوهی معاصر</vt:lpstr>
      <vt:lpstr>مباحث قابل توجه</vt:lpstr>
      <vt:lpstr>مباحث قابل توجه</vt:lpstr>
      <vt:lpstr>مباحث قابل توجه</vt:lpstr>
      <vt:lpstr>مباحث قابل توجه</vt:lpstr>
      <vt:lpstr>مسئله بداء و تقيه</vt:lpstr>
      <vt:lpstr>باور کلامی و تاريخ نگاری</vt:lpstr>
      <vt:lpstr>باور کلامی و روش تاريخی</vt:lpstr>
      <vt:lpstr>ملاحظات اجتماعی</vt:lpstr>
      <vt:lpstr>تفاوت رويکردهای صحابه نسبت به ائمه (ع)</vt:lpstr>
      <vt:lpstr>صحابه پيامبر (ص) و اهل بيت (ع)</vt:lpstr>
      <vt:lpstr>صحابه پيامبر (ص) و اهل بيت (ع)</vt:lpstr>
      <vt:lpstr>صحابه پيامبر (ص) و اهل بيت (ع)</vt:lpstr>
      <vt:lpstr>صحابه پيامبر (ص) و اهل بيت (ع)</vt:lpstr>
      <vt:lpstr>صحابه پيامبر (ص) و اهل بيت (ع)</vt:lpstr>
      <vt:lpstr>صحابه پيامبر (ص) و اهل بيت (ع)</vt:lpstr>
      <vt:lpstr>موضع شيعه نسبت به صحابه</vt:lpstr>
      <vt:lpstr>موضع شيعه نسبت به صحابه</vt:lpstr>
      <vt:lpstr>منحرفين از امام علی (ع)</vt:lpstr>
      <vt:lpstr>منحرفين از امام علی (ع)</vt:lpstr>
      <vt:lpstr>اصحاب ناشناس</vt:lpstr>
      <vt:lpstr>در باره اصحاب ديگر ائمه (ع)</vt:lpstr>
      <vt:lpstr>مدايح جمعی</vt:lpstr>
      <vt:lpstr>اسانيد ويژه</vt:lpstr>
      <vt:lpstr>فرق و سيره اهل بيت (ع)</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A.P</cp:lastModifiedBy>
  <cp:revision>244</cp:revision>
  <dcterms:created xsi:type="dcterms:W3CDTF">1601-01-01T00:00:00Z</dcterms:created>
  <dcterms:modified xsi:type="dcterms:W3CDTF">2016-01-18T17:31:55Z</dcterms:modified>
</cp:coreProperties>
</file>