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82" r:id="rId2"/>
    <p:sldId id="256"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038"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2FEC98C-909A-481C-AF5A-54050DDB7C04}" type="datetimeFigureOut">
              <a:rPr lang="en-US"/>
              <a:pPr>
                <a:defRPr/>
              </a:pPr>
              <a:t>10/4/2015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1537839-1E14-42B9-9B41-84D58D60256E}" type="slidenum">
              <a:rPr lang="en-US"/>
              <a:pPr>
                <a:defRPr/>
              </a:pPr>
              <a:t>‹#›</a:t>
            </a:fld>
            <a:endParaRPr lang="en-US"/>
          </a:p>
        </p:txBody>
      </p:sp>
    </p:spTree>
    <p:extLst>
      <p:ext uri="{BB962C8B-B14F-4D97-AF65-F5344CB8AC3E}">
        <p14:creationId xmlns:p14="http://schemas.microsoft.com/office/powerpoint/2010/main" val="39969699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pPr>
              <a:defRPr/>
            </a:pPr>
            <a:fld id="{4964C8C9-0FA0-45EB-A418-6A679C5756C5}" type="slidenum">
              <a:rPr lang="fa-IR" smtClean="0"/>
              <a:pPr>
                <a:defRPr/>
              </a:pPr>
              <a:t>1</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2072181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69A164-A6AF-46E5-BDC0-52EC639A087F}" type="slidenum">
              <a:rPr lang="fa-IR" smtClean="0">
                <a:latin typeface="Arial" pitchFamily="34" charset="0"/>
              </a:rPr>
              <a:pPr fontAlgn="base">
                <a:spcBef>
                  <a:spcPct val="0"/>
                </a:spcBef>
                <a:spcAft>
                  <a:spcPct val="0"/>
                </a:spcAft>
                <a:defRPr/>
              </a:pPr>
              <a:t>3</a:t>
            </a:fld>
            <a:endParaRPr lang="en-US" smtClean="0">
              <a:latin typeface="Arial" pitchFamily="34" charset="0"/>
              <a:cs typeface="Arial" pitchFamily="34" charset="0"/>
            </a:endParaRPr>
          </a:p>
        </p:txBody>
      </p:sp>
      <p:sp>
        <p:nvSpPr>
          <p:cNvPr id="358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138322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59B028E3-A05A-4A13-AA70-A95762613ED0}" type="datetimeFigureOut">
              <a:rPr lang="en-US"/>
              <a:pPr>
                <a:defRPr/>
              </a:pPr>
              <a:t>10/4/2015</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69AD7102-359D-4BBC-9C3D-DCACAE5337D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19B0CD7-02CC-42CD-945A-19ACBE9FF529}" type="datetimeFigureOut">
              <a:rPr lang="en-US"/>
              <a:pPr>
                <a:defRPr/>
              </a:pPr>
              <a:t>10/4/2015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9CB7A5C-5026-4E0C-AB4E-1A8B5A2A975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BE1B31F-DD96-48BC-97A8-5CB6B0F6642A}" type="datetimeFigureOut">
              <a:rPr lang="en-US"/>
              <a:pPr>
                <a:defRPr/>
              </a:pPr>
              <a:t>10/4/2015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E44EC31-6AB6-4875-B5C2-9DCE8CA00D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3B17B2B-16AA-4AFE-A92B-DBC77B18550F}" type="datetimeFigureOut">
              <a:rPr lang="en-US"/>
              <a:pPr>
                <a:defRPr/>
              </a:pPr>
              <a:t>10/4/2015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BD852C0-C3FB-4237-A773-F6E21DCC537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157A4E99-66D3-4D24-8A04-31871E3AB43D}" type="datetimeFigureOut">
              <a:rPr lang="en-US"/>
              <a:pPr>
                <a:defRPr/>
              </a:pPr>
              <a:t>10/4/2015</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CFE431E8-4DBE-4073-BA51-BB6B5AF1261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93441A51-7B3F-41BC-AFF2-B88EDA2BABC1}" type="datetimeFigureOut">
              <a:rPr lang="en-US"/>
              <a:pPr>
                <a:defRPr/>
              </a:pPr>
              <a:t>10/4/2015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38CF6F2-90AA-4322-81A2-02A033D1AB8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867D7181-23C9-4A34-932F-714A358D6202}" type="datetimeFigureOut">
              <a:rPr lang="en-US"/>
              <a:pPr>
                <a:defRPr/>
              </a:pPr>
              <a:t>10/4/2015</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B3A461DC-36DE-484C-92E5-1BE3178CCA4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5AF874FB-41F4-44C1-8C51-C291475DE08D}" type="datetimeFigureOut">
              <a:rPr lang="en-US"/>
              <a:pPr>
                <a:defRPr/>
              </a:pPr>
              <a:t>10/4/2015</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E493440E-839A-4DDC-95C1-6B33CC2F963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D40440BC-A732-422C-A0CF-1087534BAD1B}" type="datetimeFigureOut">
              <a:rPr lang="en-US"/>
              <a:pPr>
                <a:defRPr/>
              </a:pPr>
              <a:t>10/4/2015</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529A40F4-D0BB-4CA7-8272-61AFE31D726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6F5E05E8-854E-4AB0-941F-70B7A9DD2660}" type="datetimeFigureOut">
              <a:rPr lang="en-US"/>
              <a:pPr>
                <a:defRPr/>
              </a:pPr>
              <a:t>10/4/2015</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E4AB0F52-442A-4980-A96E-A93665D1E10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B5FC4067-C3F2-4F37-8B11-37E65801C977}" type="datetimeFigureOut">
              <a:rPr lang="en-US"/>
              <a:pPr>
                <a:defRPr/>
              </a:pPr>
              <a:t>10/4/2015</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0B5EAFD2-7C69-4C6C-937B-CC3FCBE4973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fld id="{BBD3B446-892D-4F6D-9DB5-6135514CF932}" type="datetimeFigureOut">
              <a:rPr lang="en-US"/>
              <a:pPr>
                <a:defRPr/>
              </a:pPr>
              <a:t>10/4/2015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C179BA8D-2575-47BE-986C-8533698BF88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5" r:id="rId1"/>
    <p:sldLayoutId id="2147483718" r:id="rId2"/>
    <p:sldLayoutId id="2147483726" r:id="rId3"/>
    <p:sldLayoutId id="2147483719" r:id="rId4"/>
    <p:sldLayoutId id="2147483720" r:id="rId5"/>
    <p:sldLayoutId id="2147483721" r:id="rId6"/>
    <p:sldLayoutId id="2147483722" r:id="rId7"/>
    <p:sldLayoutId id="2147483727" r:id="rId8"/>
    <p:sldLayoutId id="2147483728" r:id="rId9"/>
    <p:sldLayoutId id="2147483723" r:id="rId10"/>
    <p:sldLayoutId id="2147483724"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Articles/Note-%20Saghir.doc"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Articles/Note-%20Zamakhshari.doc"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1447800"/>
            <a:ext cx="9144000" cy="2971800"/>
          </a:xfrm>
        </p:spPr>
        <p:txBody>
          <a:bodyPr/>
          <a:lstStyle/>
          <a:p>
            <a:pPr algn="ctr" rtl="1" eaLnBrk="1" hangingPunct="1">
              <a:defRPr/>
            </a:pPr>
            <a:r>
              <a:rPr lang="fa-IR" sz="8000" b="1" dirty="0" smtClean="0">
                <a:effectLst>
                  <a:outerShdw blurRad="38100" dist="38100" dir="2700000" algn="tl">
                    <a:srgbClr val="C0C0C0"/>
                  </a:outerShdw>
                </a:effectLst>
                <a:cs typeface="Mitra" pitchFamily="2" charset="-78"/>
              </a:rPr>
              <a:t>بسم الله الرحمن </a:t>
            </a:r>
            <a:r>
              <a:rPr lang="fa-IR" sz="8000" b="1" dirty="0" smtClean="0">
                <a:effectLst>
                  <a:outerShdw blurRad="38100" dist="38100" dir="2700000" algn="tl">
                    <a:srgbClr val="C0C0C0"/>
                  </a:outerShdw>
                </a:effectLst>
                <a:cs typeface="Mitra" pitchFamily="2" charset="-78"/>
              </a:rPr>
              <a:t>الرحيم</a:t>
            </a:r>
            <a:br>
              <a:rPr lang="fa-IR" sz="8000" b="1" dirty="0" smtClean="0">
                <a:effectLst>
                  <a:outerShdw blurRad="38100" dist="38100" dir="2700000" algn="tl">
                    <a:srgbClr val="C0C0C0"/>
                  </a:outerShdw>
                </a:effectLst>
                <a:cs typeface="Mitra" pitchFamily="2" charset="-78"/>
              </a:rPr>
            </a:br>
            <a:r>
              <a:rPr lang="fa-IR" sz="2400" b="1" dirty="0" smtClean="0">
                <a:solidFill>
                  <a:srgbClr val="C00000"/>
                </a:solidFill>
                <a:effectLst>
                  <a:outerShdw blurRad="38100" dist="38100" dir="2700000" algn="tl">
                    <a:srgbClr val="C0C0C0"/>
                  </a:outerShdw>
                </a:effectLst>
                <a:cs typeface="Mitra" pitchFamily="2" charset="-78"/>
              </a:rPr>
              <a:t>تا اسلاید 17 مربوط به جلسه نهم و از این اسلاید تا آخر مربوط به جلسه دهم می باشد. </a:t>
            </a:r>
            <a:endParaRPr lang="en-US" sz="8000" b="1" dirty="0" smtClean="0">
              <a:solidFill>
                <a:srgbClr val="C00000"/>
              </a:solidFill>
              <a:effectLst>
                <a:outerShdw blurRad="38100" dist="38100" dir="2700000" algn="tl">
                  <a:srgbClr val="C0C0C0"/>
                </a:outerShdw>
              </a:effectLst>
              <a:cs typeface="Mitra" pitchFamily="2" charset="-78"/>
            </a:endParaRPr>
          </a:p>
        </p:txBody>
      </p:sp>
      <p:sp>
        <p:nvSpPr>
          <p:cNvPr id="6149" name="Rectangle 5"/>
          <p:cNvSpPr>
            <a:spLocks noGrp="1" noChangeArrowheads="1"/>
          </p:cNvSpPr>
          <p:nvPr>
            <p:ph type="body" idx="1"/>
          </p:nvPr>
        </p:nvSpPr>
        <p:spPr>
          <a:xfrm>
            <a:off x="838200" y="2667000"/>
            <a:ext cx="7772400" cy="3352800"/>
          </a:xfrm>
        </p:spPr>
        <p:txBody>
          <a:bodyPr/>
          <a:lstStyle/>
          <a:p>
            <a:pPr algn="ctr" rtl="1" eaLnBrk="1" hangingPunct="1">
              <a:lnSpc>
                <a:spcPct val="80000"/>
              </a:lnSpc>
              <a:buFont typeface="Wingdings" pitchFamily="2" charset="2"/>
              <a:buNone/>
              <a:defRPr/>
            </a:pPr>
            <a:endParaRPr lang="fa-IR" sz="4800" b="1" dirty="0" smtClean="0">
              <a:solidFill>
                <a:schemeClr val="tx2"/>
              </a:solidFill>
              <a:effectLst>
                <a:outerShdw blurRad="38100" dist="38100" dir="2700000" algn="tl">
                  <a:srgbClr val="C0C0C0"/>
                </a:outerShdw>
              </a:effectLst>
              <a:cs typeface="Mitra" pitchFamily="2" charset="-78"/>
            </a:endParaRPr>
          </a:p>
          <a:p>
            <a:pPr algn="ctr" rtl="1" eaLnBrk="1" hangingPunct="1">
              <a:lnSpc>
                <a:spcPct val="80000"/>
              </a:lnSpc>
              <a:buFont typeface="Wingdings" pitchFamily="2" charset="2"/>
              <a:buNone/>
              <a:defRPr/>
            </a:pPr>
            <a:endParaRPr lang="ru-RU" sz="4800" b="1" dirty="0" smtClean="0">
              <a:solidFill>
                <a:schemeClr val="tx2"/>
              </a:solidFill>
              <a:effectLst>
                <a:outerShdw blurRad="38100" dist="38100" dir="2700000" algn="tl">
                  <a:srgbClr val="C0C0C0"/>
                </a:outerShdw>
              </a:effectLst>
              <a:cs typeface="Mitra" pitchFamily="2" charset="-78"/>
            </a:endParaRPr>
          </a:p>
          <a:p>
            <a:pPr algn="ctr" rtl="1" eaLnBrk="1" hangingPunct="1">
              <a:lnSpc>
                <a:spcPct val="80000"/>
              </a:lnSpc>
              <a:buFont typeface="Wingdings" pitchFamily="2" charset="2"/>
              <a:buNone/>
              <a:defRPr/>
            </a:pPr>
            <a:endParaRPr lang="en-US" sz="5400" dirty="0" smtClean="0">
              <a:solidFill>
                <a:schemeClr val="tx2"/>
              </a:solidFill>
              <a:effectLst>
                <a:outerShdw blurRad="38100" dist="38100" dir="2700000" algn="tl">
                  <a:srgbClr val="C0C0C0"/>
                </a:outerShdw>
              </a:effectLst>
              <a:cs typeface="Mitra" pitchFamily="2" charset="-7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fontScale="90000"/>
          </a:bodyPr>
          <a:lstStyle/>
          <a:p>
            <a:pPr algn="r" rtl="1" eaLnBrk="1" fontAlgn="auto" hangingPunct="1">
              <a:spcAft>
                <a:spcPts val="0"/>
              </a:spcAft>
              <a:defRPr/>
            </a:pPr>
            <a:r>
              <a:rPr lang="fa-IR" smtClean="0"/>
              <a:t/>
            </a:r>
            <a:br>
              <a:rPr lang="fa-IR" smtClean="0"/>
            </a:br>
            <a:r>
              <a:rPr lang="fa-IR" smtClean="0">
                <a:cs typeface="Zar" pitchFamily="2" charset="-78"/>
              </a:rPr>
              <a:t>قالبهای نقل قول</a:t>
            </a:r>
            <a:r>
              <a:rPr lang="fa-IR" smtClean="0"/>
              <a:t/>
            </a:r>
            <a:br>
              <a:rPr lang="fa-IR" smtClean="0"/>
            </a:br>
            <a:endParaRPr smtClean="0"/>
          </a:p>
        </p:txBody>
      </p:sp>
      <p:sp>
        <p:nvSpPr>
          <p:cNvPr id="3" name="Content Placeholder 2"/>
          <p:cNvSpPr>
            <a:spLocks noGrp="1"/>
          </p:cNvSpPr>
          <p:nvPr>
            <p:ph sz="quarter" idx="1"/>
          </p:nvPr>
        </p:nvSpPr>
        <p:spPr/>
        <p:txBody>
          <a:bodyPr>
            <a:normAutofit/>
          </a:bodyPr>
          <a:lstStyle/>
          <a:p>
            <a:pPr marL="548640" indent="-411480" algn="r" rtl="1" eaLnBrk="1" fontAlgn="auto" hangingPunct="1">
              <a:spcBef>
                <a:spcPts val="580"/>
              </a:spcBef>
              <a:spcAft>
                <a:spcPts val="0"/>
              </a:spcAft>
              <a:buClr>
                <a:schemeClr val="tx1">
                  <a:shade val="95000"/>
                </a:schemeClr>
              </a:buClr>
              <a:buFont typeface="Arial" pitchFamily="34" charset="0"/>
              <a:buChar char="•"/>
              <a:defRPr/>
            </a:pPr>
            <a:r>
              <a:rPr lang="fa-IR" dirty="0" smtClean="0">
                <a:cs typeface="Traditional Arabic" pitchFamily="2" charset="-78"/>
              </a:rPr>
              <a:t>به هنگام آغاز نقل قول از مشتقات فعل گفتن يا فعلی معادل آن استفاده شود.</a:t>
            </a:r>
          </a:p>
          <a:p>
            <a:pPr marL="548640" indent="-411480" algn="r" rtl="1" eaLnBrk="1" fontAlgn="auto" hangingPunct="1">
              <a:spcBef>
                <a:spcPts val="580"/>
              </a:spcBef>
              <a:spcAft>
                <a:spcPts val="0"/>
              </a:spcAft>
              <a:buClr>
                <a:schemeClr val="tx1">
                  <a:shade val="95000"/>
                </a:schemeClr>
              </a:buClr>
              <a:buFont typeface="Arial" pitchFamily="34" charset="0"/>
              <a:buChar char="•"/>
              <a:defRPr/>
            </a:pPr>
            <a:r>
              <a:rPr lang="fa-IR" dirty="0" smtClean="0">
                <a:cs typeface="Traditional Arabic" pitchFamily="2" charset="-78"/>
              </a:rPr>
              <a:t>بلافاصله پس از پايان نقل قول  بايد اصل ارجاع يا نشانه ارجاع قرار گيرد.</a:t>
            </a:r>
          </a:p>
          <a:p>
            <a:pPr marL="548640" indent="-411480" algn="r" rtl="1" eaLnBrk="1" fontAlgn="auto" hangingPunct="1">
              <a:spcBef>
                <a:spcPts val="580"/>
              </a:spcBef>
              <a:spcAft>
                <a:spcPts val="0"/>
              </a:spcAft>
              <a:buClr>
                <a:schemeClr val="tx1">
                  <a:shade val="95000"/>
                </a:schemeClr>
              </a:buClr>
              <a:buFont typeface="Arial" pitchFamily="34" charset="0"/>
              <a:buChar char="•"/>
              <a:defRPr/>
            </a:pPr>
            <a:r>
              <a:rPr lang="fa-IR" dirty="0" smtClean="0">
                <a:cs typeface="Traditional Arabic" pitchFamily="2" charset="-78"/>
              </a:rPr>
              <a:t>لذا فعل گفتن علامت آغاز نقل قول و ارائه مرجع علامت پايان نقل قول است.</a:t>
            </a:r>
          </a:p>
          <a:p>
            <a:pPr marL="548640" indent="-411480" algn="r" rtl="1" eaLnBrk="1" fontAlgn="auto" hangingPunct="1">
              <a:spcBef>
                <a:spcPts val="580"/>
              </a:spcBef>
              <a:spcAft>
                <a:spcPts val="0"/>
              </a:spcAft>
              <a:buClr>
                <a:schemeClr val="tx1">
                  <a:shade val="95000"/>
                </a:schemeClr>
              </a:buClr>
              <a:buFont typeface="Arial" pitchFamily="34" charset="0"/>
              <a:buChar char="•"/>
              <a:defRPr/>
            </a:pPr>
            <a:r>
              <a:rPr lang="fa-IR" dirty="0" smtClean="0">
                <a:cs typeface="Traditional Arabic" pitchFamily="2" charset="-78"/>
              </a:rPr>
              <a:t>قبل از پايان يک نقل قول، نبايد نقل قول ديگری آغاز گردد. دو نقل قول نيز نبايد با يکديگر تلفيق گردد.</a:t>
            </a:r>
          </a:p>
          <a:p>
            <a:pPr marL="548640" indent="-411480" algn="r" rtl="1" eaLnBrk="1" fontAlgn="auto" hangingPunct="1">
              <a:spcBef>
                <a:spcPts val="580"/>
              </a:spcBef>
              <a:spcAft>
                <a:spcPts val="0"/>
              </a:spcAft>
              <a:buClr>
                <a:schemeClr val="tx1">
                  <a:shade val="95000"/>
                </a:schemeClr>
              </a:buClr>
              <a:buFont typeface="Arial" pitchFamily="34" charset="0"/>
              <a:buChar char="•"/>
              <a:defRPr/>
            </a:pPr>
            <a:endParaRPr lang="en-US" dirty="0" smtClean="0">
              <a:latin typeface="+mj-lt"/>
            </a:endParaRPr>
          </a:p>
          <a:p>
            <a:pPr marL="548640" indent="-411480" algn="r" rtl="1" eaLnBrk="1" fontAlgn="auto" hangingPunct="1">
              <a:spcBef>
                <a:spcPts val="580"/>
              </a:spcBef>
              <a:spcAft>
                <a:spcPts val="0"/>
              </a:spcAft>
              <a:buClr>
                <a:schemeClr val="tx1">
                  <a:shade val="95000"/>
                </a:schemeClr>
              </a:buClr>
              <a:buFont typeface="Arial" pitchFamily="34" charset="0"/>
              <a:buChar char="•"/>
              <a:defRPr/>
            </a:pPr>
            <a:endParaRPr lang="fa-IR" dirty="0" smtClean="0">
              <a:latin typeface="+mj-lt"/>
            </a:endParaRPr>
          </a:p>
          <a:p>
            <a:pPr marL="548640" indent="-411480" algn="r" rtl="1" eaLnBrk="1" fontAlgn="auto" hangingPunct="1">
              <a:spcBef>
                <a:spcPts val="580"/>
              </a:spcBef>
              <a:spcAft>
                <a:spcPts val="0"/>
              </a:spcAft>
              <a:buClr>
                <a:schemeClr val="tx1">
                  <a:shade val="95000"/>
                </a:schemeClr>
              </a:buClr>
              <a:buFont typeface="Arial" pitchFamily="34" charset="0"/>
              <a:buChar char="•"/>
              <a:defRPr/>
            </a:pP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r" rtl="1" eaLnBrk="1" hangingPunct="1"/>
            <a:r>
              <a:rPr lang="fa-IR" smtClean="0">
                <a:cs typeface="Zar" pitchFamily="2" charset="-78"/>
              </a:rPr>
              <a:t>قالبهای نقل قول</a:t>
            </a:r>
            <a:endParaRPr lang="en-US" smtClean="0">
              <a:cs typeface="Zar" pitchFamily="2" charset="-78"/>
            </a:endParaRPr>
          </a:p>
        </p:txBody>
      </p:sp>
      <p:sp>
        <p:nvSpPr>
          <p:cNvPr id="18435" name="Content Placeholder 2"/>
          <p:cNvSpPr>
            <a:spLocks noGrp="1"/>
          </p:cNvSpPr>
          <p:nvPr>
            <p:ph sz="quarter" idx="1"/>
          </p:nvPr>
        </p:nvSpPr>
        <p:spPr/>
        <p:txBody>
          <a:bodyPr/>
          <a:lstStyle/>
          <a:p>
            <a:pPr algn="r" rtl="1" eaLnBrk="1" hangingPunct="1"/>
            <a:r>
              <a:rPr lang="fa-IR" smtClean="0">
                <a:cs typeface="Traditional Arabic" pitchFamily="2" charset="-78"/>
              </a:rPr>
              <a:t>استفاده از علامت نقل قول </a:t>
            </a:r>
            <a:r>
              <a:rPr lang="en-US" smtClean="0">
                <a:cs typeface="Traditional Arabic" pitchFamily="2" charset="-78"/>
              </a:rPr>
              <a:t>“bbb”</a:t>
            </a:r>
            <a:r>
              <a:rPr lang="fa-IR" smtClean="0">
                <a:cs typeface="Traditional Arabic" pitchFamily="2" charset="-78"/>
              </a:rPr>
              <a:t> يا </a:t>
            </a:r>
            <a:r>
              <a:rPr lang="en-US" smtClean="0">
                <a:cs typeface="Traditional Arabic" pitchFamily="2" charset="-78"/>
              </a:rPr>
              <a:t>‘bbb’</a:t>
            </a:r>
            <a:r>
              <a:rPr lang="fa-IR" smtClean="0">
                <a:cs typeface="Traditional Arabic" pitchFamily="2" charset="-78"/>
              </a:rPr>
              <a:t> در لاتين و «ببب»</a:t>
            </a:r>
            <a:r>
              <a:rPr lang="en-US" smtClean="0">
                <a:cs typeface="Traditional Arabic" pitchFamily="2" charset="-78"/>
              </a:rPr>
              <a:t> </a:t>
            </a:r>
            <a:r>
              <a:rPr lang="fa-IR" smtClean="0">
                <a:cs typeface="Traditional Arabic" pitchFamily="2" charset="-78"/>
              </a:rPr>
              <a:t> در فارسی و عربی.</a:t>
            </a:r>
          </a:p>
          <a:p>
            <a:pPr algn="r" rtl="1" eaLnBrk="1" hangingPunct="1"/>
            <a:r>
              <a:rPr lang="fa-IR" smtClean="0">
                <a:cs typeface="Traditional Arabic" pitchFamily="2" charset="-78"/>
              </a:rPr>
              <a:t>در صورت تقطيع عبارت از وسط، بايد موضع تقطيع با علامت &lt;...&gt; مشخص شود. در باره عبارات دارای آغاز و انجام مشخص، مانند آيات، در صورت تقطيع از اول و آخر هم علامت تقطيع لازم است.</a:t>
            </a:r>
          </a:p>
          <a:p>
            <a:pPr algn="r" rtl="1" eaLnBrk="1" hangingPunct="1"/>
            <a:r>
              <a:rPr lang="fa-IR" smtClean="0">
                <a:cs typeface="Traditional Arabic" pitchFamily="2" charset="-78"/>
              </a:rPr>
              <a:t>قرار دادن واژه ها يا عبارات افزوده به اصل در ميان علامت کروشه </a:t>
            </a:r>
            <a:r>
              <a:rPr lang="en-US" smtClean="0">
                <a:cs typeface="Traditional Arabic" pitchFamily="2" charset="-78"/>
              </a:rPr>
              <a:t>[bbb]</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pPr algn="r" rtl="1" eaLnBrk="1" fontAlgn="auto" hangingPunct="1">
              <a:spcAft>
                <a:spcPts val="0"/>
              </a:spcAft>
              <a:defRPr/>
            </a:pPr>
            <a:r>
              <a:rPr lang="fa-IR" smtClean="0">
                <a:solidFill>
                  <a:schemeClr val="tx2">
                    <a:satMod val="130000"/>
                  </a:schemeClr>
                </a:solidFill>
                <a:cs typeface="Zar" pitchFamily="2" charset="-78"/>
              </a:rPr>
              <a:t>برداشت با کاهش</a:t>
            </a:r>
            <a:endParaRPr smtClean="0">
              <a:solidFill>
                <a:schemeClr val="tx2">
                  <a:satMod val="130000"/>
                </a:schemeClr>
              </a:solidFill>
              <a:cs typeface="Zar" pitchFamily="2" charset="-78"/>
            </a:endParaRPr>
          </a:p>
        </p:txBody>
      </p:sp>
      <p:sp>
        <p:nvSpPr>
          <p:cNvPr id="19459" name="Content Placeholder 2"/>
          <p:cNvSpPr>
            <a:spLocks noGrp="1"/>
          </p:cNvSpPr>
          <p:nvPr>
            <p:ph sz="quarter" idx="1"/>
          </p:nvPr>
        </p:nvSpPr>
        <p:spPr/>
        <p:txBody>
          <a:bodyPr/>
          <a:lstStyle/>
          <a:p>
            <a:pPr algn="r" rtl="1" eaLnBrk="1" hangingPunct="1"/>
            <a:endParaRPr lang="fa-IR" dirty="0" smtClean="0"/>
          </a:p>
          <a:p>
            <a:pPr algn="r" rtl="1" eaLnBrk="1" hangingPunct="1"/>
            <a:r>
              <a:rPr lang="fa-IR" dirty="0" smtClean="0">
                <a:cs typeface="Traditional Arabic" pitchFamily="2" charset="-78"/>
              </a:rPr>
              <a:t>کاهش شاکله محور (با حفظ شاکله کلی و حذف جزئيات)</a:t>
            </a:r>
          </a:p>
          <a:p>
            <a:pPr algn="r" rtl="1" eaLnBrk="1" hangingPunct="1"/>
            <a:r>
              <a:rPr lang="fa-IR" dirty="0" smtClean="0">
                <a:cs typeface="Traditional Arabic" pitchFamily="2" charset="-78"/>
              </a:rPr>
              <a:t>کاهش داده محور (با حفظ جزئيات و گزيدن جزئی از کل)</a:t>
            </a:r>
          </a:p>
          <a:p>
            <a:pPr algn="r" rtl="1" eaLnBrk="1" hangingPunct="1"/>
            <a:r>
              <a:rPr lang="fa-IR" dirty="0" smtClean="0">
                <a:cs typeface="Traditional Arabic" pitchFamily="2" charset="-78"/>
              </a:rPr>
              <a:t>صافی کردن داده ها (با حفظ گونه ای خاص از داده و حذف بقيه)</a:t>
            </a:r>
          </a:p>
          <a:p>
            <a:pPr algn="r" rtl="1" eaLnBrk="1" hangingPunct="1"/>
            <a:r>
              <a:rPr lang="fa-IR" dirty="0" smtClean="0">
                <a:cs typeface="Traditional Arabic" pitchFamily="2" charset="-78"/>
              </a:rPr>
              <a:t>کمی کردن داده ها (با صرف نظر از ارزش کيفی)</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endParaRPr lang="en-US" smtClean="0"/>
          </a:p>
        </p:txBody>
      </p:sp>
      <p:pic>
        <p:nvPicPr>
          <p:cNvPr id="20483" name="Content Placeholder 5" descr="Mini of Iran_map_Large.jpg"/>
          <p:cNvPicPr>
            <a:picLocks noGrp="1" noChangeAspect="1"/>
          </p:cNvPicPr>
          <p:nvPr>
            <p:ph sz="quarter" idx="1"/>
          </p:nvPr>
        </p:nvPicPr>
        <p:blipFill>
          <a:blip r:embed="rId2" cstate="print"/>
          <a:srcRect/>
          <a:stretch>
            <a:fillRect/>
          </a:stretch>
        </p:blipFill>
        <p:spPr>
          <a:xfrm>
            <a:off x="1143000" y="381000"/>
            <a:ext cx="7086600" cy="6248400"/>
          </a:xfr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endParaRPr lang="en-US" smtClean="0"/>
          </a:p>
        </p:txBody>
      </p:sp>
      <p:pic>
        <p:nvPicPr>
          <p:cNvPr id="21507" name="Content Placeholder 3" descr="Part of Iran_map_Large.jpg"/>
          <p:cNvPicPr>
            <a:picLocks noGrp="1" noChangeAspect="1"/>
          </p:cNvPicPr>
          <p:nvPr>
            <p:ph sz="quarter" idx="1"/>
          </p:nvPr>
        </p:nvPicPr>
        <p:blipFill>
          <a:blip r:embed="rId2" cstate="print"/>
          <a:srcRect/>
          <a:stretch>
            <a:fillRect/>
          </a:stretch>
        </p:blipFill>
        <p:spPr>
          <a:xfrm>
            <a:off x="1143000" y="304800"/>
            <a:ext cx="6858000" cy="6324600"/>
          </a:xfr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pic>
        <p:nvPicPr>
          <p:cNvPr id="22531" name="Content Placeholder 3" descr="Iran_railway.png"/>
          <p:cNvPicPr>
            <a:picLocks noGrp="1" noChangeAspect="1"/>
          </p:cNvPicPr>
          <p:nvPr>
            <p:ph sz="quarter" idx="1"/>
          </p:nvPr>
        </p:nvPicPr>
        <p:blipFill>
          <a:blip r:embed="rId2" cstate="print"/>
          <a:srcRect/>
          <a:stretch>
            <a:fillRect/>
          </a:stretch>
        </p:blipFill>
        <p:spPr>
          <a:xfrm>
            <a:off x="1219200" y="609600"/>
            <a:ext cx="6781800" cy="5943600"/>
          </a:xfr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r" rtl="1" eaLnBrk="1" hangingPunct="1"/>
            <a:r>
              <a:rPr lang="fa-IR" dirty="0" smtClean="0">
                <a:cs typeface="Zar" pitchFamily="2" charset="-78"/>
              </a:rPr>
              <a:t>يادداشت برداری شاکله محور</a:t>
            </a:r>
            <a:endParaRPr lang="en-US" dirty="0" smtClean="0">
              <a:cs typeface="Zar" pitchFamily="2" charset="-78"/>
            </a:endParaRPr>
          </a:p>
        </p:txBody>
      </p:sp>
      <p:sp>
        <p:nvSpPr>
          <p:cNvPr id="23555" name="Content Placeholder 2"/>
          <p:cNvSpPr>
            <a:spLocks noGrp="1"/>
          </p:cNvSpPr>
          <p:nvPr>
            <p:ph sz="quarter" idx="1"/>
          </p:nvPr>
        </p:nvSpPr>
        <p:spPr/>
        <p:txBody>
          <a:bodyPr/>
          <a:lstStyle/>
          <a:p>
            <a:pPr algn="r" rtl="1" eaLnBrk="1" hangingPunct="1"/>
            <a:endParaRPr lang="fa-IR" dirty="0" smtClean="0"/>
          </a:p>
          <a:p>
            <a:pPr algn="r" rtl="1" eaLnBrk="1" hangingPunct="1"/>
            <a:endParaRPr lang="fa-IR" dirty="0" smtClean="0">
              <a:cs typeface="Traditional Arabic" pitchFamily="2" charset="-78"/>
            </a:endParaRPr>
          </a:p>
          <a:p>
            <a:pPr algn="r" rtl="1" eaLnBrk="1" hangingPunct="1"/>
            <a:r>
              <a:rPr lang="fa-IR" dirty="0" smtClean="0">
                <a:cs typeface="Traditional Arabic" pitchFamily="2" charset="-78"/>
              </a:rPr>
              <a:t>با حفظ شاکله کلی و حذف جزئيات</a:t>
            </a:r>
          </a:p>
          <a:p>
            <a:pPr algn="r" rtl="1" eaLnBrk="1" hangingPunct="1"/>
            <a:endParaRPr lang="fa-IR" dirty="0" smtClean="0">
              <a:cs typeface="Traditional Arabic" pitchFamily="2" charset="-78"/>
            </a:endParaRPr>
          </a:p>
          <a:p>
            <a:pPr algn="r" rtl="1" eaLnBrk="1" hangingPunct="1"/>
            <a:r>
              <a:rPr lang="fa-IR" dirty="0" smtClean="0">
                <a:cs typeface="Traditional Arabic" pitchFamily="2" charset="-78"/>
              </a:rPr>
              <a:t>محمد حسين علی الصغير، المستشرقون و الدراسات القرآنية</a:t>
            </a:r>
          </a:p>
          <a:p>
            <a:pPr algn="r" rtl="1" eaLnBrk="1" hangingPunct="1"/>
            <a:endParaRPr lang="fa-IR" dirty="0" smtClean="0">
              <a:cs typeface="Traditional Arabic" pitchFamily="2" charset="-78"/>
            </a:endParaRPr>
          </a:p>
          <a:p>
            <a:pPr algn="r" rtl="1" eaLnBrk="1" hangingPunct="1"/>
            <a:r>
              <a:rPr lang="fa-IR" dirty="0" smtClean="0">
                <a:cs typeface="Traditional Arabic" pitchFamily="2" charset="-78"/>
                <a:hlinkClick r:id="rId2" action="ppaction://hlinkfile"/>
              </a:rPr>
              <a:t>فصل اول: تاريخ القرآن</a:t>
            </a:r>
            <a:endParaRPr lang="fa-IR" dirty="0" smtClean="0">
              <a:cs typeface="Traditional Arabic" pitchFamily="2" charset="-78"/>
            </a:endParaRPr>
          </a:p>
          <a:p>
            <a:pPr algn="r" rtl="1" eaLnBrk="1" hangingPunct="1"/>
            <a:endParaRPr lang="en-US"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r" rtl="1" eaLnBrk="1" hangingPunct="1"/>
            <a:r>
              <a:rPr lang="fa-IR" dirty="0" smtClean="0">
                <a:cs typeface="Zar" pitchFamily="2" charset="-78"/>
              </a:rPr>
              <a:t>يادداشت برداری داده محور</a:t>
            </a:r>
            <a:endParaRPr lang="en-US" dirty="0" smtClean="0">
              <a:cs typeface="Zar" pitchFamily="2" charset="-78"/>
            </a:endParaRPr>
          </a:p>
        </p:txBody>
      </p:sp>
      <p:sp>
        <p:nvSpPr>
          <p:cNvPr id="24579" name="Content Placeholder 2"/>
          <p:cNvSpPr>
            <a:spLocks noGrp="1"/>
          </p:cNvSpPr>
          <p:nvPr>
            <p:ph sz="quarter" idx="1"/>
          </p:nvPr>
        </p:nvSpPr>
        <p:spPr/>
        <p:txBody>
          <a:bodyPr/>
          <a:lstStyle/>
          <a:p>
            <a:pPr algn="r" rtl="1" eaLnBrk="1" hangingPunct="1"/>
            <a:endParaRPr lang="fa-IR" dirty="0" smtClean="0"/>
          </a:p>
          <a:p>
            <a:pPr algn="r" rtl="1" eaLnBrk="1" hangingPunct="1"/>
            <a:r>
              <a:rPr lang="fa-IR" dirty="0" smtClean="0">
                <a:cs typeface="Traditional Arabic" pitchFamily="2" charset="-78"/>
              </a:rPr>
              <a:t/>
            </a:r>
            <a:br>
              <a:rPr lang="fa-IR" dirty="0" smtClean="0">
                <a:cs typeface="Traditional Arabic" pitchFamily="2" charset="-78"/>
              </a:rPr>
            </a:br>
            <a:r>
              <a:rPr lang="fa-IR" dirty="0" smtClean="0">
                <a:cs typeface="Traditional Arabic" pitchFamily="2" charset="-78"/>
              </a:rPr>
              <a:t>با حفظ جزئيات و گزيدن جزئی از کل</a:t>
            </a:r>
          </a:p>
          <a:p>
            <a:pPr algn="r" rtl="1" eaLnBrk="1" hangingPunct="1"/>
            <a:endParaRPr lang="fa-IR" dirty="0" smtClean="0">
              <a:cs typeface="Traditional Arabic" pitchFamily="2" charset="-78"/>
            </a:endParaRPr>
          </a:p>
          <a:p>
            <a:pPr algn="r" rtl="1" eaLnBrk="1" hangingPunct="1"/>
            <a:r>
              <a:rPr lang="fa-IR" dirty="0" smtClean="0">
                <a:cs typeface="Traditional Arabic" pitchFamily="2" charset="-78"/>
                <a:hlinkClick r:id="rId2" action="ppaction://hlinkfile"/>
              </a:rPr>
              <a:t>کشاف زمخشری</a:t>
            </a:r>
            <a:endParaRPr lang="fa-IR" dirty="0" smtClean="0">
              <a:cs typeface="Traditional Arabic" pitchFamily="2" charset="-78"/>
            </a:endParaRPr>
          </a:p>
          <a:p>
            <a:pPr algn="r" rtl="1" eaLnBrk="1" hangingPunct="1"/>
            <a:endParaRPr lang="fa-IR" dirty="0" smtClean="0"/>
          </a:p>
          <a:p>
            <a:pPr algn="r" rtl="1" eaLnBrk="1" hangingPunct="1"/>
            <a:endParaRPr lang="en-US"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r" rtl="1" eaLnBrk="1" hangingPunct="1"/>
            <a:r>
              <a:rPr lang="fa-IR" smtClean="0">
                <a:cs typeface="Zar" pitchFamily="2" charset="-78"/>
              </a:rPr>
              <a:t>صافی کردن داده ها</a:t>
            </a:r>
            <a:endParaRPr lang="en-US" smtClean="0">
              <a:cs typeface="Zar" pitchFamily="2" charset="-78"/>
            </a:endParaRPr>
          </a:p>
        </p:txBody>
      </p:sp>
      <p:sp>
        <p:nvSpPr>
          <p:cNvPr id="25603" name="Content Placeholder 2"/>
          <p:cNvSpPr>
            <a:spLocks noGrp="1"/>
          </p:cNvSpPr>
          <p:nvPr>
            <p:ph sz="quarter" idx="1"/>
          </p:nvPr>
        </p:nvSpPr>
        <p:spPr/>
        <p:txBody>
          <a:bodyPr/>
          <a:lstStyle/>
          <a:p>
            <a:pPr algn="r" rtl="1" eaLnBrk="1" hangingPunct="1"/>
            <a:r>
              <a:rPr lang="fa-IR" smtClean="0">
                <a:cs typeface="Traditional Arabic" pitchFamily="2" charset="-78"/>
              </a:rPr>
              <a:t>موضوع اصلی</a:t>
            </a:r>
          </a:p>
          <a:p>
            <a:pPr algn="r" rtl="1" eaLnBrk="1" hangingPunct="1"/>
            <a:r>
              <a:rPr lang="fa-IR" smtClean="0">
                <a:cs typeface="Traditional Arabic" pitchFamily="2" charset="-78"/>
              </a:rPr>
              <a:t>يادداشت کردن مطالب مربوط به نظريه نسخ از کتاب الناسخ و المنسوخ ابوعبيد قاسم بن سلام</a:t>
            </a:r>
          </a:p>
          <a:p>
            <a:pPr algn="r" rtl="1" eaLnBrk="1" hangingPunct="1"/>
            <a:endParaRPr lang="fa-IR" smtClean="0">
              <a:cs typeface="Traditional Arabic" pitchFamily="2" charset="-78"/>
            </a:endParaRPr>
          </a:p>
          <a:p>
            <a:pPr algn="r" rtl="1" eaLnBrk="1" hangingPunct="1"/>
            <a:r>
              <a:rPr lang="fa-IR" smtClean="0">
                <a:cs typeface="Traditional Arabic" pitchFamily="2" charset="-78"/>
              </a:rPr>
              <a:t>موضوع استطرادی</a:t>
            </a:r>
          </a:p>
          <a:p>
            <a:pPr algn="r" rtl="1" eaLnBrk="1" hangingPunct="1"/>
            <a:r>
              <a:rPr lang="fa-IR" smtClean="0">
                <a:cs typeface="Traditional Arabic" pitchFamily="2" charset="-78"/>
              </a:rPr>
              <a:t>يادداشت کردن قرائات مختار ابن مجاهد از کتاب التيسير ابوعمرو که موضوع اصلی آن قرائات سبع است.</a:t>
            </a:r>
            <a:endParaRPr lang="en-US" smtClean="0">
              <a:cs typeface="Traditional Arabic" pitchFamily="2" charset="-78"/>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r" rtl="1" eaLnBrk="1" hangingPunct="1"/>
            <a:r>
              <a:rPr lang="fa-IR" smtClean="0">
                <a:cs typeface="Zar" pitchFamily="2" charset="-78"/>
              </a:rPr>
              <a:t>کمی کردن داده ها</a:t>
            </a:r>
            <a:endParaRPr lang="en-US" smtClean="0">
              <a:cs typeface="Zar" pitchFamily="2" charset="-78"/>
            </a:endParaRPr>
          </a:p>
        </p:txBody>
      </p:sp>
      <p:sp>
        <p:nvSpPr>
          <p:cNvPr id="26627" name="Content Placeholder 2"/>
          <p:cNvSpPr>
            <a:spLocks noGrp="1"/>
          </p:cNvSpPr>
          <p:nvPr>
            <p:ph sz="quarter" idx="1"/>
          </p:nvPr>
        </p:nvSpPr>
        <p:spPr/>
        <p:txBody>
          <a:bodyPr/>
          <a:lstStyle/>
          <a:p>
            <a:pPr eaLnBrk="1" hangingPunct="1"/>
            <a:endParaRPr lang="fa-IR" smtClean="0"/>
          </a:p>
          <a:p>
            <a:pPr algn="r" rtl="1" eaLnBrk="1" hangingPunct="1"/>
            <a:r>
              <a:rPr lang="fa-IR" smtClean="0">
                <a:cs typeface="Traditional Arabic" pitchFamily="2" charset="-78"/>
              </a:rPr>
              <a:t>کمی کردن داده ها با صرف نظر از ارزش کيفی</a:t>
            </a:r>
          </a:p>
          <a:p>
            <a:pPr algn="r" rtl="1" eaLnBrk="1" hangingPunct="1"/>
            <a:endParaRPr lang="fa-IR" smtClean="0">
              <a:cs typeface="Traditional Arabic" pitchFamily="2" charset="-78"/>
            </a:endParaRPr>
          </a:p>
          <a:p>
            <a:pPr algn="r" rtl="1" eaLnBrk="1" hangingPunct="1"/>
            <a:r>
              <a:rPr lang="fa-IR" smtClean="0">
                <a:cs typeface="Traditional Arabic" pitchFamily="2" charset="-78"/>
              </a:rPr>
              <a:t>تبديل کيفيات مختلف به شاخصه ها و ارقام قابل محاسبه</a:t>
            </a:r>
          </a:p>
          <a:p>
            <a:pPr algn="r" rtl="1" eaLnBrk="1" hangingPunct="1"/>
            <a:r>
              <a:rPr lang="fa-IR" smtClean="0">
                <a:cs typeface="Traditional Arabic" pitchFamily="2" charset="-78"/>
              </a:rPr>
              <a:t>مانند تبديل فاصله تبريز تا تهران به يک اندازه</a:t>
            </a:r>
          </a:p>
          <a:p>
            <a:pPr algn="r" rtl="1" eaLnBrk="1" hangingPunct="1"/>
            <a:r>
              <a:rPr lang="fa-IR" smtClean="0">
                <a:cs typeface="Traditional Arabic" pitchFamily="2" charset="-78"/>
              </a:rPr>
              <a:t>624 کيلومتر</a:t>
            </a:r>
          </a:p>
          <a:p>
            <a:pPr algn="r" rtl="1" eaLnBrk="1" hangingPunct="1"/>
            <a:r>
              <a:rPr lang="fa-IR" smtClean="0">
                <a:cs typeface="Traditional Arabic" pitchFamily="2" charset="-78"/>
              </a:rPr>
              <a:t>استفاده از مقاله آيات الاحکام، بررسی آماری کتب اماميه در طی سده های مختلف</a:t>
            </a:r>
            <a:endParaRPr lang="en-US" smtClean="0">
              <a:cs typeface="Traditional Arabic" pitchFamily="2" charset="-78"/>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3200400"/>
          </a:xfrm>
        </p:spPr>
        <p:txBody>
          <a:bodyPr>
            <a:normAutofit/>
          </a:bodyPr>
          <a:lstStyle/>
          <a:p>
            <a:pPr algn="r" rtl="1" eaLnBrk="1" fontAlgn="auto" hangingPunct="1">
              <a:spcAft>
                <a:spcPts val="0"/>
              </a:spcAft>
              <a:defRPr/>
            </a:pPr>
            <a:r>
              <a:rPr lang="fa-IR" smtClean="0">
                <a:solidFill>
                  <a:schemeClr val="tx2">
                    <a:satMod val="130000"/>
                  </a:schemeClr>
                </a:solidFill>
                <a:cs typeface="Zar" pitchFamily="2" charset="-78"/>
              </a:rPr>
              <a:t>جلسه نهم</a:t>
            </a:r>
            <a:r>
              <a:rPr lang="fa-IR" dirty="0" smtClean="0">
                <a:solidFill>
                  <a:schemeClr val="tx2">
                    <a:satMod val="130000"/>
                  </a:schemeClr>
                </a:solidFill>
                <a:cs typeface="Zar" pitchFamily="2" charset="-78"/>
              </a:rPr>
              <a:t>: </a:t>
            </a:r>
            <a:br>
              <a:rPr lang="fa-IR" dirty="0" smtClean="0">
                <a:solidFill>
                  <a:schemeClr val="tx2">
                    <a:satMod val="130000"/>
                  </a:schemeClr>
                </a:solidFill>
                <a:cs typeface="Zar" pitchFamily="2" charset="-78"/>
              </a:rPr>
            </a:br>
            <a:r>
              <a:rPr lang="fa-IR" dirty="0" smtClean="0">
                <a:solidFill>
                  <a:schemeClr val="tx2">
                    <a:satMod val="130000"/>
                  </a:schemeClr>
                </a:solidFill>
                <a:cs typeface="Zar" pitchFamily="2" charset="-78"/>
              </a:rPr>
              <a:t>مديريت مواد و يادداشت برداری</a:t>
            </a:r>
            <a:br>
              <a:rPr lang="fa-IR" dirty="0" smtClean="0">
                <a:solidFill>
                  <a:schemeClr val="tx2">
                    <a:satMod val="130000"/>
                  </a:schemeClr>
                </a:solidFill>
                <a:cs typeface="Zar" pitchFamily="2" charset="-78"/>
              </a:rPr>
            </a:br>
            <a:r>
              <a:rPr lang="fa-IR" dirty="0" smtClean="0">
                <a:solidFill>
                  <a:schemeClr val="tx2">
                    <a:satMod val="130000"/>
                  </a:schemeClr>
                </a:solidFill>
                <a:cs typeface="Zar" pitchFamily="2" charset="-78"/>
              </a:rPr>
              <a:t/>
            </a:r>
            <a:br>
              <a:rPr lang="fa-IR" dirty="0" smtClean="0">
                <a:solidFill>
                  <a:schemeClr val="tx2">
                    <a:satMod val="130000"/>
                  </a:schemeClr>
                </a:solidFill>
                <a:cs typeface="Zar" pitchFamily="2" charset="-78"/>
              </a:rPr>
            </a:br>
            <a:endParaRPr dirty="0">
              <a:solidFill>
                <a:schemeClr val="tx2">
                  <a:satMod val="130000"/>
                </a:schemeClr>
              </a:solidFill>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lgn="r" rtl="1" eaLnBrk="1" hangingPunct="1"/>
            <a:r>
              <a:rPr lang="fa-IR" smtClean="0">
                <a:cs typeface="Zar" pitchFamily="2" charset="-78"/>
              </a:rPr>
              <a:t>برداشت با افزايش</a:t>
            </a:r>
            <a:endParaRPr lang="en-US" smtClean="0">
              <a:cs typeface="Zar" pitchFamily="2" charset="-78"/>
            </a:endParaRPr>
          </a:p>
        </p:txBody>
      </p:sp>
      <p:sp>
        <p:nvSpPr>
          <p:cNvPr id="27651" name="Content Placeholder 2"/>
          <p:cNvSpPr>
            <a:spLocks noGrp="1"/>
          </p:cNvSpPr>
          <p:nvPr>
            <p:ph sz="quarter" idx="1"/>
          </p:nvPr>
        </p:nvSpPr>
        <p:spPr/>
        <p:txBody>
          <a:bodyPr/>
          <a:lstStyle/>
          <a:p>
            <a:pPr algn="r" rtl="1" eaLnBrk="1" hangingPunct="1"/>
            <a:endParaRPr lang="fa-IR" smtClean="0"/>
          </a:p>
          <a:p>
            <a:pPr algn="r" rtl="1" eaLnBrk="1" hangingPunct="1"/>
            <a:r>
              <a:rPr lang="fa-IR" smtClean="0">
                <a:cs typeface="Traditional Arabic" pitchFamily="2" charset="-78"/>
              </a:rPr>
              <a:t>ضبط داده های رده بندی</a:t>
            </a:r>
          </a:p>
          <a:p>
            <a:pPr algn="r" rtl="1" eaLnBrk="1" hangingPunct="1"/>
            <a:r>
              <a:rPr lang="fa-IR" smtClean="0">
                <a:cs typeface="Traditional Arabic" pitchFamily="2" charset="-78"/>
              </a:rPr>
              <a:t>ضبط داده های بافتِ متن</a:t>
            </a:r>
          </a:p>
          <a:p>
            <a:pPr algn="r" rtl="1" eaLnBrk="1" hangingPunct="1"/>
            <a:r>
              <a:rPr lang="fa-IR" smtClean="0">
                <a:cs typeface="Traditional Arabic" pitchFamily="2" charset="-78"/>
              </a:rPr>
              <a:t>رابطه مطلب با کليت منبع</a:t>
            </a:r>
          </a:p>
          <a:p>
            <a:pPr algn="r" rtl="1" eaLnBrk="1" hangingPunct="1"/>
            <a:r>
              <a:rPr lang="fa-IR" smtClean="0">
                <a:cs typeface="Traditional Arabic" pitchFamily="2" charset="-78"/>
              </a:rPr>
              <a:t>افزودن خوانش پژوهشگر</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lgn="r" rtl="1" eaLnBrk="1" hangingPunct="1"/>
            <a:r>
              <a:rPr lang="fa-IR" smtClean="0">
                <a:cs typeface="Zar" pitchFamily="2" charset="-78"/>
              </a:rPr>
              <a:t>ضبط داده های رده بندی</a:t>
            </a:r>
            <a:endParaRPr lang="en-US" smtClean="0">
              <a:cs typeface="Zar" pitchFamily="2" charset="-78"/>
            </a:endParaRPr>
          </a:p>
        </p:txBody>
      </p:sp>
      <p:sp>
        <p:nvSpPr>
          <p:cNvPr id="19459" name="Content Placeholder 2"/>
          <p:cNvSpPr>
            <a:spLocks noGrp="1"/>
          </p:cNvSpPr>
          <p:nvPr>
            <p:ph sz="quarter" idx="1"/>
          </p:nvPr>
        </p:nvSpPr>
        <p:spPr>
          <a:xfrm>
            <a:off x="457200" y="1768475"/>
            <a:ext cx="8229600" cy="4708525"/>
          </a:xfrm>
        </p:spPr>
        <p:txBody>
          <a:bodyPr>
            <a:normAutofit/>
          </a:bodyPr>
          <a:lstStyle/>
          <a:p>
            <a:pPr marL="548640" indent="-411480" algn="r" rtl="1" eaLnBrk="1" fontAlgn="auto" hangingPunct="1">
              <a:spcBef>
                <a:spcPts val="580"/>
              </a:spcBef>
              <a:spcAft>
                <a:spcPts val="0"/>
              </a:spcAft>
              <a:buClr>
                <a:schemeClr val="tx1">
                  <a:shade val="95000"/>
                </a:schemeClr>
              </a:buClr>
              <a:buFont typeface="Arial" pitchFamily="34" charset="0"/>
              <a:buChar char="•"/>
              <a:defRPr/>
            </a:pPr>
            <a:r>
              <a:rPr lang="fa-IR" dirty="0" smtClean="0">
                <a:cs typeface="Traditional Arabic" pitchFamily="2" charset="-78"/>
              </a:rPr>
              <a:t>ابن نديم احمد بن حنبل را نه به عنوان فقيهی مستقل در عرض ائمه سه گانه، داوود و طبری، بلکه به عنوان يکی از فقيهان اصحاب حديث نام برده است (ص 320). اين نشان می دهد که در زمان ابن نديم، يعنی در اواخر سده 4ق، حتی در بغداد، مذهب حنبلی به عنوان مذهب مستقلی در کنار مذاهب ياد شده شناخته نمی شده است.</a:t>
            </a:r>
          </a:p>
          <a:p>
            <a:pPr marL="548640" indent="-411480" algn="r" rtl="1" eaLnBrk="1" fontAlgn="auto" hangingPunct="1">
              <a:spcBef>
                <a:spcPts val="580"/>
              </a:spcBef>
              <a:spcAft>
                <a:spcPts val="0"/>
              </a:spcAft>
              <a:buClr>
                <a:schemeClr val="tx1">
                  <a:shade val="95000"/>
                </a:schemeClr>
              </a:buClr>
              <a:buFont typeface="Arial" pitchFamily="34" charset="0"/>
              <a:buChar char="•"/>
              <a:defRPr/>
            </a:pPr>
            <a:endParaRPr lang="fa-IR" dirty="0" smtClean="0">
              <a:cs typeface="Traditional Arabic" pitchFamily="2" charset="-78"/>
            </a:endParaRPr>
          </a:p>
          <a:p>
            <a:pPr marL="548640" indent="-411480" algn="r" rtl="1" eaLnBrk="1" fontAlgn="auto" hangingPunct="1">
              <a:spcBef>
                <a:spcPts val="580"/>
              </a:spcBef>
              <a:spcAft>
                <a:spcPts val="0"/>
              </a:spcAft>
              <a:buClr>
                <a:schemeClr val="tx1">
                  <a:shade val="95000"/>
                </a:schemeClr>
              </a:buClr>
              <a:buFont typeface="Arial" pitchFamily="34" charset="0"/>
              <a:buChar char="•"/>
              <a:defRPr/>
            </a:pPr>
            <a:r>
              <a:rPr lang="fa-IR" dirty="0" smtClean="0">
                <a:solidFill>
                  <a:schemeClr val="accent2">
                    <a:lumMod val="75000"/>
                  </a:schemeClr>
                </a:solidFill>
                <a:cs typeface="Traditional Arabic" pitchFamily="2" charset="-78"/>
              </a:rPr>
              <a:t>أحمد بن حنبل وهو أبوعبد الله أحمد بن حنبل وله من الكتب كتاب العلل كتاب التفسير كتاب محمود والمنسوخ كتاب الزهد كتاب المسائل كتاب الفضائل كتاب الفرائض كتاب المناسك كتاب الإيمان كتاب الأشربة كتاب طاعة الرسول كتاب الرد على الجهمية كتاب المسند يحتوي على نيف وأربعين الف حديث (ابن نديم، 320).</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r" rtl="1" eaLnBrk="1" hangingPunct="1"/>
            <a:r>
              <a:rPr lang="fa-IR" smtClean="0">
                <a:cs typeface="Zar" pitchFamily="2" charset="-78"/>
              </a:rPr>
              <a:t>ضبط داده های بافت متن</a:t>
            </a:r>
            <a:endParaRPr lang="en-US" smtClean="0">
              <a:cs typeface="Zar" pitchFamily="2" charset="-78"/>
            </a:endParaRPr>
          </a:p>
        </p:txBody>
      </p:sp>
      <p:sp>
        <p:nvSpPr>
          <p:cNvPr id="19459" name="Content Placeholder 2"/>
          <p:cNvSpPr>
            <a:spLocks noGrp="1"/>
          </p:cNvSpPr>
          <p:nvPr>
            <p:ph sz="quarter" idx="1"/>
          </p:nvPr>
        </p:nvSpPr>
        <p:spPr/>
        <p:txBody>
          <a:bodyPr>
            <a:normAutofit/>
          </a:bodyPr>
          <a:lstStyle/>
          <a:p>
            <a:pPr marL="548640" indent="-411480" algn="r" rtl="1" eaLnBrk="1" fontAlgn="auto" hangingPunct="1">
              <a:spcBef>
                <a:spcPts val="580"/>
              </a:spcBef>
              <a:spcAft>
                <a:spcPts val="0"/>
              </a:spcAft>
              <a:buClr>
                <a:schemeClr val="tx1">
                  <a:shade val="95000"/>
                </a:schemeClr>
              </a:buClr>
              <a:buFont typeface="Arial" pitchFamily="34" charset="0"/>
              <a:buChar char="•"/>
              <a:defRPr/>
            </a:pPr>
            <a:endParaRPr lang="fa-IR" dirty="0" smtClean="0"/>
          </a:p>
          <a:p>
            <a:pPr marL="548640" indent="-411480" algn="r" rtl="1" eaLnBrk="1" fontAlgn="auto" hangingPunct="1">
              <a:spcBef>
                <a:spcPts val="580"/>
              </a:spcBef>
              <a:spcAft>
                <a:spcPts val="0"/>
              </a:spcAft>
              <a:buClr>
                <a:schemeClr val="tx1">
                  <a:shade val="95000"/>
                </a:schemeClr>
              </a:buClr>
              <a:buFont typeface="Arial" pitchFamily="34" charset="0"/>
              <a:buChar char="•"/>
              <a:defRPr/>
            </a:pPr>
            <a:r>
              <a:rPr lang="fa-IR" dirty="0" smtClean="0">
                <a:cs typeface="Traditional Arabic" pitchFamily="2" charset="-78"/>
              </a:rPr>
              <a:t>ابن نديم در معرفی ابن جنيد اسکافی بدون آنکه به سال وفات وی اشاره کند، او را ”قريب العهد“ خوانده است (ابن نديم، 277). بايد گفت وی اين تعبير را در 11 مورد ديگر، در مورد افرادی به کار برده است که در دهه های ميانی سده 4 می زيستند و در فاصله هم نسلان و يک نسل پيش از او بودند (ابن نديم، 34، 49، 124، 125، 193، 221، 279، 282، 306، 397، 432).</a:t>
            </a:r>
          </a:p>
          <a:p>
            <a:pPr marL="548640" indent="-411480" algn="r" rtl="1" eaLnBrk="1" fontAlgn="auto" hangingPunct="1">
              <a:spcBef>
                <a:spcPts val="580"/>
              </a:spcBef>
              <a:spcAft>
                <a:spcPts val="0"/>
              </a:spcAft>
              <a:buClr>
                <a:schemeClr val="tx1">
                  <a:shade val="95000"/>
                </a:schemeClr>
              </a:buClr>
              <a:buFont typeface="Arial" pitchFamily="34" charset="0"/>
              <a:buChar char="•"/>
              <a:defRPr/>
            </a:pPr>
            <a:endParaRPr lang="fa-IR" dirty="0" smtClean="0">
              <a:cs typeface="Traditional Arabic" pitchFamily="2" charset="-78"/>
            </a:endParaRPr>
          </a:p>
          <a:p>
            <a:pPr marL="548640" indent="-411480" algn="r" rtl="1" eaLnBrk="1" fontAlgn="auto" hangingPunct="1">
              <a:spcBef>
                <a:spcPts val="580"/>
              </a:spcBef>
              <a:spcAft>
                <a:spcPts val="0"/>
              </a:spcAft>
              <a:buClr>
                <a:schemeClr val="tx1">
                  <a:shade val="95000"/>
                </a:schemeClr>
              </a:buClr>
              <a:buFont typeface="Arial" pitchFamily="34" charset="0"/>
              <a:buChar char="•"/>
              <a:defRPr/>
            </a:pPr>
            <a:r>
              <a:rPr lang="fa-IR" dirty="0" smtClean="0">
                <a:solidFill>
                  <a:schemeClr val="accent2">
                    <a:lumMod val="75000"/>
                  </a:schemeClr>
                </a:solidFill>
                <a:cs typeface="Traditional Arabic" pitchFamily="2" charset="-78"/>
              </a:rPr>
              <a:t>ابن الجنيد أبو علي محمد بن أحمد بن الجنيد   قريب العهد  من أكابر الشيعة الامامية وله من الكتب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r" rtl="1" eaLnBrk="1" hangingPunct="1"/>
            <a:r>
              <a:rPr lang="fa-IR" smtClean="0">
                <a:cs typeface="Zar" pitchFamily="2" charset="-78"/>
              </a:rPr>
              <a:t>رابطه مطلب با کليت منبع</a:t>
            </a:r>
            <a:endParaRPr lang="en-US" smtClean="0">
              <a:cs typeface="Zar" pitchFamily="2" charset="-78"/>
            </a:endParaRPr>
          </a:p>
        </p:txBody>
      </p:sp>
      <p:sp>
        <p:nvSpPr>
          <p:cNvPr id="19459" name="Content Placeholder 2"/>
          <p:cNvSpPr>
            <a:spLocks noGrp="1"/>
          </p:cNvSpPr>
          <p:nvPr>
            <p:ph sz="quarter" idx="1"/>
          </p:nvPr>
        </p:nvSpPr>
        <p:spPr/>
        <p:txBody>
          <a:bodyPr>
            <a:normAutofit/>
          </a:bodyPr>
          <a:lstStyle/>
          <a:p>
            <a:pPr marL="548640" indent="-411480" algn="r" rtl="1" eaLnBrk="1" fontAlgn="auto" hangingPunct="1">
              <a:spcBef>
                <a:spcPts val="580"/>
              </a:spcBef>
              <a:spcAft>
                <a:spcPts val="0"/>
              </a:spcAft>
              <a:buClr>
                <a:schemeClr val="tx1">
                  <a:shade val="95000"/>
                </a:schemeClr>
              </a:buClr>
              <a:buFont typeface="Arial" pitchFamily="34" charset="0"/>
              <a:buChar char="•"/>
              <a:defRPr/>
            </a:pPr>
            <a:endParaRPr lang="fa-IR" dirty="0" smtClean="0"/>
          </a:p>
          <a:p>
            <a:pPr marL="548640" indent="-411480" algn="r" rtl="1" eaLnBrk="1" fontAlgn="auto" hangingPunct="1">
              <a:spcBef>
                <a:spcPts val="580"/>
              </a:spcBef>
              <a:spcAft>
                <a:spcPts val="0"/>
              </a:spcAft>
              <a:buClr>
                <a:schemeClr val="tx1">
                  <a:shade val="95000"/>
                </a:schemeClr>
              </a:buClr>
              <a:buFont typeface="Arial" pitchFamily="34" charset="0"/>
              <a:buChar char="•"/>
              <a:defRPr/>
            </a:pPr>
            <a:r>
              <a:rPr lang="fa-IR" dirty="0" smtClean="0">
                <a:cs typeface="Traditional Arabic" pitchFamily="2" charset="-78"/>
              </a:rPr>
              <a:t>بخاری ضمن تأييد اينکه ايوب بن عائد طائی قائل به ارجاء بوده، وی را ”صدوق“ شمرده است؛ اما برخی از نقادان پسين اصحاب حديث مانند عقيلی، به همين لحاظ وی را در شمار ضعفا آورده است (عقيلی، 1/ 108).</a:t>
            </a:r>
          </a:p>
          <a:p>
            <a:pPr marL="548640" indent="-411480" algn="r" rtl="1" eaLnBrk="1" fontAlgn="auto" hangingPunct="1">
              <a:spcBef>
                <a:spcPts val="580"/>
              </a:spcBef>
              <a:spcAft>
                <a:spcPts val="0"/>
              </a:spcAft>
              <a:buClr>
                <a:schemeClr val="tx1">
                  <a:shade val="95000"/>
                </a:schemeClr>
              </a:buClr>
              <a:buFont typeface="Arial" pitchFamily="34" charset="0"/>
              <a:buChar char="•"/>
              <a:defRPr/>
            </a:pPr>
            <a:endParaRPr lang="fa-IR" dirty="0" smtClean="0">
              <a:cs typeface="Traditional Arabic" pitchFamily="2" charset="-78"/>
            </a:endParaRPr>
          </a:p>
          <a:p>
            <a:pPr marL="548640" indent="-411480" algn="r" rtl="1" eaLnBrk="1" fontAlgn="auto" hangingPunct="1">
              <a:spcBef>
                <a:spcPts val="580"/>
              </a:spcBef>
              <a:spcAft>
                <a:spcPts val="0"/>
              </a:spcAft>
              <a:buClr>
                <a:schemeClr val="tx1">
                  <a:shade val="95000"/>
                </a:schemeClr>
              </a:buClr>
              <a:buFont typeface="Arial" pitchFamily="34" charset="0"/>
              <a:buChar char="•"/>
              <a:defRPr/>
            </a:pPr>
            <a:r>
              <a:rPr lang="fa-IR" dirty="0" smtClean="0">
                <a:solidFill>
                  <a:schemeClr val="accent2">
                    <a:lumMod val="75000"/>
                  </a:schemeClr>
                </a:solidFill>
                <a:cs typeface="Traditional Arabic" pitchFamily="2" charset="-78"/>
              </a:rPr>
              <a:t>أيوب بن عائذ الطائي حدثني آدم بن موسى قال سمعت البخاري قال أيوب بن كان يرى الإرجاء وهو صدوق (عقيلی، الضعفاء، 1/ 108)</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algn="r" rtl="1" eaLnBrk="1" hangingPunct="1"/>
            <a:r>
              <a:rPr lang="fa-IR" smtClean="0">
                <a:cs typeface="Zar" pitchFamily="2" charset="-78"/>
              </a:rPr>
              <a:t>افزودن خوانش پژوهشگر</a:t>
            </a:r>
            <a:endParaRPr lang="en-US" smtClean="0">
              <a:cs typeface="Zar" pitchFamily="2" charset="-78"/>
            </a:endParaRPr>
          </a:p>
        </p:txBody>
      </p:sp>
      <p:sp>
        <p:nvSpPr>
          <p:cNvPr id="31747" name="Content Placeholder 2"/>
          <p:cNvSpPr>
            <a:spLocks noGrp="1"/>
          </p:cNvSpPr>
          <p:nvPr>
            <p:ph sz="quarter" idx="1"/>
          </p:nvPr>
        </p:nvSpPr>
        <p:spPr/>
        <p:txBody>
          <a:bodyPr/>
          <a:lstStyle/>
          <a:p>
            <a:pPr algn="r" rtl="1" eaLnBrk="1" hangingPunct="1"/>
            <a:endParaRPr lang="fa-IR" smtClean="0"/>
          </a:p>
          <a:p>
            <a:pPr algn="r" rtl="1" eaLnBrk="1" hangingPunct="1"/>
            <a:r>
              <a:rPr lang="fa-IR" smtClean="0">
                <a:cs typeface="Traditional Arabic" pitchFamily="2" charset="-78"/>
              </a:rPr>
              <a:t>سيوطی به هنگام بحث از وجود لهجات مختلف عربی در زبان قرآن، از ابوعبيده به عنوان کسی نام برده که تأليفی مهم در اين باره داشته است (سيوطی، المزهر، 2/ 22). شخصيت مورد نظر وی، نه ابوعبيده معمر بن مثنی، بلکه ابوعبيد قاسم بن سلام است که اثر وی با عنوان </a:t>
            </a:r>
            <a:r>
              <a:rPr lang="fa-IR" i="1" smtClean="0">
                <a:cs typeface="Traditional Arabic" pitchFamily="2" charset="-78"/>
              </a:rPr>
              <a:t>لغات القبائل فی القرآن الکريم</a:t>
            </a:r>
            <a:r>
              <a:rPr lang="fa-IR" smtClean="0">
                <a:cs typeface="Traditional Arabic" pitchFamily="2" charset="-78"/>
              </a:rPr>
              <a:t>، برجای مانده است.</a:t>
            </a:r>
          </a:p>
          <a:p>
            <a:pPr algn="r" rtl="1" eaLnBrk="1" hangingPunct="1">
              <a:buFont typeface="Wingdings 2" pitchFamily="18" charset="2"/>
              <a:buNone/>
            </a:pPr>
            <a:endParaRPr lang="fa-IR" smtClean="0"/>
          </a:p>
          <a:p>
            <a:pPr algn="r" rtl="1" eaLnBrk="1" hangingPunct="1"/>
            <a:endParaRPr lang="fa-IR" smtClean="0"/>
          </a:p>
          <a:p>
            <a:pPr algn="r" rtl="1" eaLnBrk="1" hangingPunct="1"/>
            <a:endParaRPr lang="fa-IR"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algn="r" rtl="1" eaLnBrk="1" fontAlgn="auto" hangingPunct="1">
              <a:spcAft>
                <a:spcPts val="0"/>
              </a:spcAft>
              <a:defRPr/>
            </a:pPr>
            <a:r>
              <a:rPr lang="fa-IR" sz="4600" smtClean="0">
                <a:solidFill>
                  <a:schemeClr val="tx2">
                    <a:satMod val="130000"/>
                  </a:schemeClr>
                </a:solidFill>
                <a:cs typeface="Traditional Arabic" pitchFamily="2" charset="-78"/>
              </a:rPr>
              <a:t>گونه های يادداشت</a:t>
            </a:r>
            <a:endParaRPr sz="4600" smtClean="0">
              <a:solidFill>
                <a:schemeClr val="tx2">
                  <a:satMod val="130000"/>
                </a:schemeClr>
              </a:solidFill>
              <a:cs typeface="Traditional Arabic" pitchFamily="2" charset="-78"/>
            </a:endParaRPr>
          </a:p>
        </p:txBody>
      </p:sp>
      <p:sp>
        <p:nvSpPr>
          <p:cNvPr id="9219" name="Rectangle 3"/>
          <p:cNvSpPr>
            <a:spLocks noGrp="1" noChangeArrowheads="1"/>
          </p:cNvSpPr>
          <p:nvPr>
            <p:ph sz="quarter" idx="1"/>
          </p:nvPr>
        </p:nvSpPr>
        <p:spPr>
          <a:xfrm>
            <a:off x="1066800" y="1752600"/>
            <a:ext cx="7772400" cy="4114800"/>
          </a:xfrm>
        </p:spPr>
        <p:txBody>
          <a:bodyPr/>
          <a:lstStyle/>
          <a:p>
            <a:pPr algn="r" rtl="1" eaLnBrk="1" hangingPunct="1">
              <a:lnSpc>
                <a:spcPct val="80000"/>
              </a:lnSpc>
            </a:pPr>
            <a:endParaRPr lang="fa-IR" altLang="zh-CN" sz="4400" smtClean="0">
              <a:cs typeface="Mitra" pitchFamily="2" charset="-78"/>
            </a:endParaRPr>
          </a:p>
          <a:p>
            <a:pPr algn="r" rtl="1" eaLnBrk="1" hangingPunct="1">
              <a:lnSpc>
                <a:spcPct val="80000"/>
              </a:lnSpc>
            </a:pPr>
            <a:r>
              <a:rPr lang="fa-IR" altLang="zh-CN" sz="4400" smtClean="0">
                <a:cs typeface="Mitra" pitchFamily="2" charset="-78"/>
              </a:rPr>
              <a:t>يادداشت انديشه های شخصی</a:t>
            </a:r>
          </a:p>
          <a:p>
            <a:pPr eaLnBrk="1" hangingPunct="1">
              <a:lnSpc>
                <a:spcPct val="80000"/>
              </a:lnSpc>
            </a:pPr>
            <a:r>
              <a:rPr lang="en-US" altLang="zh-CN" sz="4400" smtClean="0">
                <a:latin typeface="Times New Roman" pitchFamily="18" charset="0"/>
                <a:cs typeface="Times New Roman" pitchFamily="18" charset="0"/>
              </a:rPr>
              <a:t>Personal ideas</a:t>
            </a:r>
            <a:endParaRPr lang="fa-IR" altLang="zh-CN" sz="4400" smtClean="0">
              <a:latin typeface="Times New Roman" pitchFamily="18" charset="0"/>
            </a:endParaRPr>
          </a:p>
          <a:p>
            <a:pPr algn="r" rtl="1" eaLnBrk="1" hangingPunct="1">
              <a:lnSpc>
                <a:spcPct val="80000"/>
              </a:lnSpc>
            </a:pPr>
            <a:r>
              <a:rPr lang="fa-IR" sz="4400" smtClean="0">
                <a:cs typeface="Mitra" pitchFamily="2" charset="-78"/>
              </a:rPr>
              <a:t>يادداشت از منابع</a:t>
            </a:r>
            <a:endParaRPr lang="en-US" sz="4400" smtClean="0">
              <a:cs typeface="Mitra" pitchFamily="2" charset="-78"/>
            </a:endParaRPr>
          </a:p>
          <a:p>
            <a:pPr eaLnBrk="1" hangingPunct="1">
              <a:lnSpc>
                <a:spcPct val="80000"/>
              </a:lnSpc>
            </a:pPr>
            <a:r>
              <a:rPr lang="en-US" sz="4400" smtClean="0">
                <a:latin typeface="Times New Roman" pitchFamily="18" charset="0"/>
                <a:cs typeface="Times New Roman" pitchFamily="18" charset="0"/>
              </a:rPr>
              <a:t>Referential notes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r" rtl="1" eaLnBrk="1" hangingPunct="1"/>
            <a:r>
              <a:rPr lang="fa-IR" smtClean="0">
                <a:cs typeface="Zar" pitchFamily="2" charset="-78"/>
              </a:rPr>
              <a:t>موارد ثبت انديشه های شخصی</a:t>
            </a:r>
            <a:endParaRPr lang="en-US" smtClean="0">
              <a:cs typeface="Zar" pitchFamily="2" charset="-78"/>
            </a:endParaRPr>
          </a:p>
        </p:txBody>
      </p:sp>
      <p:sp>
        <p:nvSpPr>
          <p:cNvPr id="10243" name="Rectangle 3"/>
          <p:cNvSpPr>
            <a:spLocks noGrp="1" noChangeArrowheads="1"/>
          </p:cNvSpPr>
          <p:nvPr>
            <p:ph sz="quarter" idx="1"/>
          </p:nvPr>
        </p:nvSpPr>
        <p:spPr/>
        <p:txBody>
          <a:bodyPr>
            <a:normAutofit/>
          </a:bodyPr>
          <a:lstStyle/>
          <a:p>
            <a:pPr marL="548640" indent="-411480" algn="r" rtl="1" eaLnBrk="1" fontAlgn="auto" hangingPunct="1">
              <a:spcBef>
                <a:spcPts val="580"/>
              </a:spcBef>
              <a:spcAft>
                <a:spcPts val="0"/>
              </a:spcAft>
              <a:buClr>
                <a:schemeClr val="tx1">
                  <a:shade val="95000"/>
                </a:schemeClr>
              </a:buClr>
              <a:buFont typeface="Arial" pitchFamily="34" charset="0"/>
              <a:buChar char="•"/>
              <a:defRPr/>
            </a:pPr>
            <a:endParaRPr lang="fa-IR" dirty="0" smtClean="0"/>
          </a:p>
          <a:p>
            <a:pPr marL="548640" indent="-411480" algn="r" rtl="1" eaLnBrk="1" fontAlgn="auto" hangingPunct="1">
              <a:spcBef>
                <a:spcPts val="580"/>
              </a:spcBef>
              <a:spcAft>
                <a:spcPts val="0"/>
              </a:spcAft>
              <a:buClr>
                <a:schemeClr val="tx1">
                  <a:shade val="95000"/>
                </a:schemeClr>
              </a:buClr>
              <a:buFont typeface="Arial" pitchFamily="34" charset="0"/>
              <a:buChar char="•"/>
              <a:defRPr/>
            </a:pPr>
            <a:r>
              <a:rPr lang="fa-IR" dirty="0" smtClean="0">
                <a:cs typeface="Traditional Arabic" pitchFamily="2" charset="-78"/>
              </a:rPr>
              <a:t>نمونه هايی از اين نوع يادداشت ها:</a:t>
            </a:r>
          </a:p>
          <a:p>
            <a:pPr marL="548640" indent="-411480" algn="r" rtl="1" eaLnBrk="1" fontAlgn="auto" hangingPunct="1">
              <a:spcBef>
                <a:spcPts val="580"/>
              </a:spcBef>
              <a:spcAft>
                <a:spcPts val="0"/>
              </a:spcAft>
              <a:buClr>
                <a:schemeClr val="tx1">
                  <a:shade val="95000"/>
                </a:schemeClr>
              </a:buClr>
              <a:buFont typeface="Arial" pitchFamily="34" charset="0"/>
              <a:buChar char="•"/>
              <a:defRPr/>
            </a:pPr>
            <a:r>
              <a:rPr lang="fa-IR" dirty="0" smtClean="0">
                <a:cs typeface="Traditional Arabic" pitchFamily="2" charset="-78"/>
              </a:rPr>
              <a:t>يادداشت های محمد قزوينی، گرد آورده ايرج افشار</a:t>
            </a:r>
            <a:endParaRPr lang="en-US" dirty="0" smtClean="0">
              <a:cs typeface="Traditional Arabic" pitchFamily="2" charset="-78"/>
            </a:endParaRPr>
          </a:p>
          <a:p>
            <a:pPr marL="548640" indent="-411480" algn="r" rtl="1" eaLnBrk="1" fontAlgn="auto" hangingPunct="1">
              <a:spcBef>
                <a:spcPts val="580"/>
              </a:spcBef>
              <a:spcAft>
                <a:spcPts val="0"/>
              </a:spcAft>
              <a:buClr>
                <a:schemeClr val="tx1">
                  <a:shade val="95000"/>
                </a:schemeClr>
              </a:buClr>
              <a:buFont typeface="Arial" pitchFamily="34" charset="0"/>
              <a:buChar char="•"/>
              <a:defRPr/>
            </a:pPr>
            <a:r>
              <a:rPr lang="fa-IR" dirty="0" smtClean="0">
                <a:cs typeface="Traditional Arabic" pitchFamily="2" charset="-78"/>
              </a:rPr>
              <a:t>يادداشت های شهيد مرتضی مطهری</a:t>
            </a:r>
          </a:p>
          <a:p>
            <a:pPr marL="548640" indent="-411480" eaLnBrk="1" fontAlgn="auto" hangingPunct="1">
              <a:spcBef>
                <a:spcPts val="580"/>
              </a:spcBef>
              <a:spcAft>
                <a:spcPts val="0"/>
              </a:spcAft>
              <a:buClr>
                <a:schemeClr val="tx1">
                  <a:shade val="95000"/>
                </a:schemeClr>
              </a:buClr>
              <a:buFont typeface="Arial" pitchFamily="34" charset="0"/>
              <a:buChar char="•"/>
              <a:defRPr/>
            </a:pPr>
            <a:r>
              <a:rPr lang="en-US" dirty="0" smtClean="0">
                <a:latin typeface="Times New Roman" pitchFamily="18" charset="0"/>
                <a:cs typeface="Times New Roman" pitchFamily="18" charset="0"/>
              </a:rPr>
              <a:t>Roland Barthes par Roland Barthes</a:t>
            </a:r>
          </a:p>
          <a:p>
            <a:pPr marL="548640" indent="-411480" eaLnBrk="1" fontAlgn="auto" hangingPunct="1">
              <a:spcBef>
                <a:spcPts val="580"/>
              </a:spcBef>
              <a:spcAft>
                <a:spcPts val="0"/>
              </a:spcAft>
              <a:buClr>
                <a:schemeClr val="tx1">
                  <a:shade val="95000"/>
                </a:schemeClr>
              </a:buClr>
              <a:buFont typeface="Arial" pitchFamily="34" charset="0"/>
              <a:buChar char="•"/>
              <a:defRPr/>
            </a:pPr>
            <a:endParaRPr lang="fa-IR" dirty="0" smtClean="0">
              <a:latin typeface="+mj-lt"/>
              <a:cs typeface="Traditional Arabic" pitchFamily="2" charset="-78"/>
            </a:endParaRPr>
          </a:p>
          <a:p>
            <a:pPr marL="548640" indent="-411480" algn="r" rtl="1" eaLnBrk="1" fontAlgn="auto" hangingPunct="1">
              <a:spcBef>
                <a:spcPts val="580"/>
              </a:spcBef>
              <a:spcAft>
                <a:spcPts val="0"/>
              </a:spcAft>
              <a:buClr>
                <a:schemeClr val="tx1">
                  <a:shade val="95000"/>
                </a:schemeClr>
              </a:buClr>
              <a:buFont typeface="Arial" pitchFamily="34" charset="0"/>
              <a:buChar char="•"/>
              <a:defRPr/>
            </a:pPr>
            <a:r>
              <a:rPr lang="fa-IR" dirty="0" smtClean="0">
                <a:latin typeface="+mj-lt"/>
                <a:cs typeface="Traditional Arabic" pitchFamily="2" charset="-78"/>
              </a:rPr>
              <a:t>رولان بارت نوشته رولان بارت</a:t>
            </a:r>
          </a:p>
          <a:p>
            <a:pPr marL="548640" indent="-411480" algn="r" rtl="1" eaLnBrk="1" fontAlgn="auto" hangingPunct="1">
              <a:spcBef>
                <a:spcPts val="580"/>
              </a:spcBef>
              <a:spcAft>
                <a:spcPts val="0"/>
              </a:spcAft>
              <a:buClr>
                <a:schemeClr val="tx1">
                  <a:shade val="95000"/>
                </a:schemeClr>
              </a:buClr>
              <a:buFont typeface="Arial" pitchFamily="34" charset="0"/>
              <a:buChar char="•"/>
              <a:defRPr/>
            </a:pPr>
            <a:endParaRPr lang="fa-IR" dirty="0" smtClean="0"/>
          </a:p>
          <a:p>
            <a:pPr marL="548640" indent="-411480" algn="r" rtl="1" eaLnBrk="1" fontAlgn="auto" hangingPunct="1">
              <a:spcBef>
                <a:spcPts val="580"/>
              </a:spcBef>
              <a:spcAft>
                <a:spcPts val="0"/>
              </a:spcAft>
              <a:buClr>
                <a:schemeClr val="tx1">
                  <a:shade val="95000"/>
                </a:schemeClr>
              </a:buClr>
              <a:buFont typeface="Arial" pitchFamily="34" charset="0"/>
              <a:buChar char="•"/>
              <a:defRPr/>
            </a:pPr>
            <a:endParaRPr lang="fa-IR"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pPr algn="r" rtl="1" eaLnBrk="1" fontAlgn="auto" hangingPunct="1">
              <a:spcAft>
                <a:spcPts val="0"/>
              </a:spcAft>
              <a:defRPr/>
            </a:pPr>
            <a:r>
              <a:rPr lang="fa-IR" smtClean="0">
                <a:solidFill>
                  <a:schemeClr val="tx2">
                    <a:satMod val="130000"/>
                  </a:schemeClr>
                </a:solidFill>
                <a:cs typeface="Zar" pitchFamily="2" charset="-78"/>
              </a:rPr>
              <a:t>يادداشتهای ارجاعی</a:t>
            </a:r>
            <a:endParaRPr smtClean="0">
              <a:solidFill>
                <a:schemeClr val="tx2">
                  <a:satMod val="130000"/>
                </a:schemeClr>
              </a:solidFill>
              <a:cs typeface="Zar" pitchFamily="2" charset="-78"/>
            </a:endParaRPr>
          </a:p>
        </p:txBody>
      </p:sp>
      <p:sp>
        <p:nvSpPr>
          <p:cNvPr id="12291" name="Content Placeholder 2"/>
          <p:cNvSpPr>
            <a:spLocks noGrp="1"/>
          </p:cNvSpPr>
          <p:nvPr>
            <p:ph sz="quarter" idx="1"/>
          </p:nvPr>
        </p:nvSpPr>
        <p:spPr/>
        <p:txBody>
          <a:bodyPr/>
          <a:lstStyle/>
          <a:p>
            <a:pPr eaLnBrk="1" hangingPunct="1"/>
            <a:endParaRPr lang="fa-IR" dirty="0" smtClean="0"/>
          </a:p>
          <a:p>
            <a:pPr algn="r" rtl="1" eaLnBrk="1" hangingPunct="1"/>
            <a:r>
              <a:rPr lang="fa-IR" sz="4800" baseline="-25000" dirty="0" smtClean="0">
                <a:latin typeface="Titr-s" pitchFamily="34" charset="0"/>
                <a:cs typeface="Zar" pitchFamily="2" charset="-78"/>
              </a:rPr>
              <a:t>برداشت مستقيم</a:t>
            </a:r>
          </a:p>
          <a:p>
            <a:pPr algn="r" rtl="1" eaLnBrk="1" hangingPunct="1"/>
            <a:r>
              <a:rPr lang="fa-IR" sz="4800" baseline="-25000" dirty="0" smtClean="0">
                <a:latin typeface="Titr-s" pitchFamily="34" charset="0"/>
                <a:cs typeface="Zar" pitchFamily="2" charset="-78"/>
              </a:rPr>
              <a:t>برداشت با کاهش</a:t>
            </a:r>
          </a:p>
          <a:p>
            <a:pPr algn="r" rtl="1" eaLnBrk="1" hangingPunct="1"/>
            <a:endParaRPr lang="fa-IR" sz="4800" baseline="-25000" dirty="0" smtClean="0">
              <a:latin typeface="Titr-s" pitchFamily="34" charset="0"/>
              <a:cs typeface="Zar" pitchFamily="2" charset="-78"/>
            </a:endParaRPr>
          </a:p>
          <a:p>
            <a:pPr algn="r" rtl="1" eaLnBrk="1" hangingPunct="1"/>
            <a:r>
              <a:rPr lang="fa-IR" sz="4800" baseline="-25000" dirty="0" smtClean="0">
                <a:latin typeface="Titr-s" pitchFamily="34" charset="0"/>
                <a:cs typeface="Zar" pitchFamily="2" charset="-78"/>
              </a:rPr>
              <a:t>ترکيبی از يادداشت ارجاعی</a:t>
            </a:r>
            <a:r>
              <a:rPr lang="fa-IR" sz="4800" dirty="0" smtClean="0">
                <a:latin typeface="Titr-s" pitchFamily="34" charset="0"/>
                <a:cs typeface="Zar" pitchFamily="2" charset="-78"/>
              </a:rPr>
              <a:t> </a:t>
            </a:r>
            <a:r>
              <a:rPr lang="fa-IR" sz="3200" dirty="0" smtClean="0">
                <a:latin typeface="Titr-s" pitchFamily="34" charset="0"/>
                <a:cs typeface="Zar" pitchFamily="2" charset="-78"/>
              </a:rPr>
              <a:t>و شخصی</a:t>
            </a:r>
            <a:endParaRPr lang="fa-IR" sz="4800" baseline="-25000" dirty="0" smtClean="0">
              <a:latin typeface="Titr-s" pitchFamily="34" charset="0"/>
              <a:cs typeface="Zar" pitchFamily="2" charset="-78"/>
            </a:endParaRPr>
          </a:p>
          <a:p>
            <a:pPr algn="r" rtl="1" eaLnBrk="1" hangingPunct="1"/>
            <a:r>
              <a:rPr lang="fa-IR" sz="4800" baseline="-25000" dirty="0" smtClean="0">
                <a:latin typeface="Titr-s" pitchFamily="34" charset="0"/>
                <a:cs typeface="Zar" pitchFamily="2" charset="-78"/>
              </a:rPr>
              <a:t>برداشت با افزايش </a:t>
            </a:r>
          </a:p>
          <a:p>
            <a:pPr algn="r" rtl="1" eaLnBrk="1" hangingPunct="1"/>
            <a:endParaRPr lang="fa-IR" sz="4800" baseline="-25000" dirty="0" smtClean="0">
              <a:latin typeface="Titr-s" pitchFamily="34" charset="0"/>
              <a:cs typeface="Zar" pitchFamily="2" charset="-7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pPr algn="r" rtl="1" eaLnBrk="1" fontAlgn="auto" hangingPunct="1">
              <a:spcAft>
                <a:spcPts val="0"/>
              </a:spcAft>
              <a:defRPr/>
            </a:pPr>
            <a:r>
              <a:rPr lang="fa-IR" smtClean="0">
                <a:solidFill>
                  <a:schemeClr val="tx2">
                    <a:satMod val="130000"/>
                  </a:schemeClr>
                </a:solidFill>
                <a:cs typeface="Zar" pitchFamily="2" charset="-78"/>
              </a:rPr>
              <a:t>برداشت مستقيم</a:t>
            </a:r>
            <a:endParaRPr smtClean="0">
              <a:solidFill>
                <a:schemeClr val="tx2">
                  <a:satMod val="130000"/>
                </a:schemeClr>
              </a:solidFill>
              <a:cs typeface="Zar" pitchFamily="2" charset="-78"/>
            </a:endParaRPr>
          </a:p>
        </p:txBody>
      </p:sp>
      <p:sp>
        <p:nvSpPr>
          <p:cNvPr id="3" name="Content Placeholder 2"/>
          <p:cNvSpPr>
            <a:spLocks noGrp="1"/>
          </p:cNvSpPr>
          <p:nvPr>
            <p:ph sz="quarter" idx="1"/>
          </p:nvPr>
        </p:nvSpPr>
        <p:spPr/>
        <p:txBody>
          <a:bodyPr>
            <a:normAutofit/>
          </a:bodyPr>
          <a:lstStyle/>
          <a:p>
            <a:pPr marL="548640" indent="-411480" eaLnBrk="1" fontAlgn="auto" hangingPunct="1">
              <a:spcBef>
                <a:spcPts val="580"/>
              </a:spcBef>
              <a:spcAft>
                <a:spcPts val="0"/>
              </a:spcAft>
              <a:buClr>
                <a:schemeClr val="tx1">
                  <a:shade val="95000"/>
                </a:schemeClr>
              </a:buClr>
              <a:buFont typeface="Arial" pitchFamily="34" charset="0"/>
              <a:buChar char="•"/>
              <a:defRPr/>
            </a:pPr>
            <a:endParaRPr lang="fa-IR" dirty="0" smtClean="0"/>
          </a:p>
          <a:p>
            <a:pPr marL="548640" indent="-411480" eaLnBrk="1" fontAlgn="auto" hangingPunct="1">
              <a:spcBef>
                <a:spcPts val="580"/>
              </a:spcBef>
              <a:spcAft>
                <a:spcPts val="0"/>
              </a:spcAft>
              <a:buClr>
                <a:schemeClr val="tx1">
                  <a:shade val="95000"/>
                </a:schemeClr>
              </a:buClr>
              <a:buFont typeface="Arial" pitchFamily="34" charset="0"/>
              <a:buChar char="•"/>
              <a:defRPr/>
            </a:pPr>
            <a:r>
              <a:rPr lang="en-US" dirty="0" smtClean="0">
                <a:latin typeface="+mj-lt"/>
              </a:rPr>
              <a:t>Quotation</a:t>
            </a:r>
          </a:p>
          <a:p>
            <a:pPr marL="548640" indent="-411480" algn="r" rtl="1" eaLnBrk="1" fontAlgn="auto" hangingPunct="1">
              <a:spcBef>
                <a:spcPts val="580"/>
              </a:spcBef>
              <a:spcAft>
                <a:spcPts val="0"/>
              </a:spcAft>
              <a:buClr>
                <a:schemeClr val="tx1">
                  <a:shade val="95000"/>
                </a:schemeClr>
              </a:buClr>
              <a:buFont typeface="Arial" pitchFamily="34" charset="0"/>
              <a:buChar char="•"/>
              <a:defRPr/>
            </a:pPr>
            <a:r>
              <a:rPr lang="fa-IR" dirty="0" smtClean="0">
                <a:cs typeface="Traditional Arabic" pitchFamily="2" charset="-78"/>
              </a:rPr>
              <a:t>موارد تجويز نقل قول</a:t>
            </a:r>
          </a:p>
          <a:p>
            <a:pPr marL="548640" indent="-411480" algn="r" rtl="1" eaLnBrk="1" fontAlgn="auto" hangingPunct="1">
              <a:spcBef>
                <a:spcPts val="580"/>
              </a:spcBef>
              <a:spcAft>
                <a:spcPts val="0"/>
              </a:spcAft>
              <a:buClr>
                <a:schemeClr val="tx1">
                  <a:shade val="95000"/>
                </a:schemeClr>
              </a:buClr>
              <a:buFont typeface="Arial" pitchFamily="34" charset="0"/>
              <a:buChar char="•"/>
              <a:defRPr/>
            </a:pPr>
            <a:r>
              <a:rPr lang="fa-IR" dirty="0" smtClean="0">
                <a:latin typeface="+mj-lt"/>
                <a:cs typeface="Traditional Arabic" pitchFamily="2" charset="-78"/>
              </a:rPr>
              <a:t>استانداردهای نقل قول</a:t>
            </a:r>
          </a:p>
          <a:p>
            <a:pPr marL="548640" indent="-411480" algn="r" rtl="1" eaLnBrk="1" fontAlgn="auto" hangingPunct="1">
              <a:spcBef>
                <a:spcPts val="580"/>
              </a:spcBef>
              <a:spcAft>
                <a:spcPts val="0"/>
              </a:spcAft>
              <a:buClr>
                <a:schemeClr val="tx1">
                  <a:shade val="95000"/>
                </a:schemeClr>
              </a:buClr>
              <a:buFont typeface="Arial" pitchFamily="34" charset="0"/>
              <a:buChar char="•"/>
              <a:defRPr/>
            </a:pPr>
            <a:r>
              <a:rPr lang="fa-IR" dirty="0" smtClean="0">
                <a:latin typeface="+mj-lt"/>
                <a:cs typeface="Traditional Arabic" pitchFamily="2" charset="-78"/>
              </a:rPr>
              <a:t>قالبهای نقل قول</a:t>
            </a:r>
          </a:p>
          <a:p>
            <a:pPr marL="548640" indent="-411480" algn="r" rtl="1" eaLnBrk="1" fontAlgn="auto" hangingPunct="1">
              <a:spcBef>
                <a:spcPts val="580"/>
              </a:spcBef>
              <a:spcAft>
                <a:spcPts val="0"/>
              </a:spcAft>
              <a:buClr>
                <a:schemeClr val="tx1">
                  <a:shade val="95000"/>
                </a:schemeClr>
              </a:buClr>
              <a:buFont typeface="Arial" pitchFamily="34" charset="0"/>
              <a:buChar char="•"/>
              <a:defRPr/>
            </a:pPr>
            <a:endParaRPr lang="en-US" dirty="0" smtClean="0">
              <a:latin typeface="+mj-l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pPr algn="r" rtl="1" eaLnBrk="1" fontAlgn="auto" hangingPunct="1">
              <a:spcAft>
                <a:spcPts val="0"/>
              </a:spcAft>
              <a:defRPr/>
            </a:pPr>
            <a:r>
              <a:rPr lang="fa-IR" smtClean="0">
                <a:solidFill>
                  <a:schemeClr val="tx2">
                    <a:satMod val="130000"/>
                  </a:schemeClr>
                </a:solidFill>
                <a:cs typeface="Zar" pitchFamily="2" charset="-78"/>
              </a:rPr>
              <a:t>موارد تجويز نقل قول</a:t>
            </a:r>
            <a:endParaRPr smtClean="0">
              <a:solidFill>
                <a:schemeClr val="tx2">
                  <a:satMod val="130000"/>
                </a:schemeClr>
              </a:solidFill>
              <a:cs typeface="Zar" pitchFamily="2" charset="-78"/>
            </a:endParaRPr>
          </a:p>
        </p:txBody>
      </p:sp>
      <p:sp>
        <p:nvSpPr>
          <p:cNvPr id="14339" name="Content Placeholder 2"/>
          <p:cNvSpPr>
            <a:spLocks noGrp="1"/>
          </p:cNvSpPr>
          <p:nvPr>
            <p:ph sz="quarter" idx="1"/>
          </p:nvPr>
        </p:nvSpPr>
        <p:spPr/>
        <p:txBody>
          <a:bodyPr/>
          <a:lstStyle/>
          <a:p>
            <a:pPr marL="365125" indent="-282575" algn="r" rtl="1" eaLnBrk="1" hangingPunct="1"/>
            <a:r>
              <a:rPr lang="fa-IR" smtClean="0">
                <a:cs typeface="Traditional Arabic" pitchFamily="2" charset="-78"/>
              </a:rPr>
              <a:t>الف. نقل عبارتهايی که دارای خصوصيت و استقلال هويتی باشند:</a:t>
            </a:r>
          </a:p>
          <a:p>
            <a:pPr marL="365125" indent="-282575" algn="r" rtl="1" eaLnBrk="1" hangingPunct="1"/>
            <a:r>
              <a:rPr lang="fa-IR" smtClean="0">
                <a:cs typeface="Traditional Arabic" pitchFamily="2" charset="-78"/>
              </a:rPr>
              <a:t>1. نقل عبارتهايی با هويت ويژه دينی، مانند آيات قرآن، احاديث، عبارات ديگر کتب مقدس</a:t>
            </a:r>
          </a:p>
          <a:p>
            <a:pPr marL="365125" indent="-282575" algn="r" rtl="1" eaLnBrk="1" hangingPunct="1"/>
            <a:r>
              <a:rPr lang="fa-IR" smtClean="0">
                <a:cs typeface="Traditional Arabic" pitchFamily="2" charset="-78"/>
              </a:rPr>
              <a:t>2. نقل عبارتهايی با هويت ويژه حقوقی، مانند ماده های قوانين، مقررات، اساس نامه ها و آيين نامه ها</a:t>
            </a:r>
          </a:p>
          <a:p>
            <a:pPr marL="365125" indent="-282575" algn="r" rtl="1" eaLnBrk="1" hangingPunct="1"/>
            <a:r>
              <a:rPr lang="fa-IR" smtClean="0">
                <a:cs typeface="Traditional Arabic" pitchFamily="2" charset="-78"/>
              </a:rPr>
              <a:t>3. نقل عبارتهايی با هويت ويژه فرهنگی، مانند شعارها و ضرب المثل ها</a:t>
            </a:r>
            <a:endParaRPr lang="en-US" smtClean="0">
              <a:cs typeface="Traditional Arabic" pitchFamily="2" charset="-78"/>
            </a:endParaRPr>
          </a:p>
          <a:p>
            <a:pPr marL="365125" indent="-282575" algn="r" rtl="1" eaLnBrk="1" hangingPunct="1"/>
            <a:r>
              <a:rPr lang="fa-IR" smtClean="0">
                <a:cs typeface="Traditional Arabic" pitchFamily="2" charset="-78"/>
              </a:rPr>
              <a:t>4. نقل عبارتهايی با هويت ويژه ادبی، مانند شعر يا قطعه ای نثر</a:t>
            </a:r>
          </a:p>
          <a:p>
            <a:pPr marL="365125" indent="-282575" algn="r" rtl="1" eaLnBrk="1" hangingPunct="1"/>
            <a:r>
              <a:rPr lang="fa-IR" smtClean="0">
                <a:cs typeface="Traditional Arabic" pitchFamily="2" charset="-78"/>
              </a:rPr>
              <a:t>ب. نقل عبارتهايی که به سبب پيچيدگی يا نکته ای خاص، موضوع بحث بوده باشند.</a:t>
            </a:r>
            <a:endParaRPr lang="en-US" smtClean="0">
              <a:cs typeface="Traditional Arabic" pitchFamily="2" charset="-78"/>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r" rtl="1" eaLnBrk="1" hangingPunct="1"/>
            <a:r>
              <a:rPr lang="fa-IR" smtClean="0">
                <a:cs typeface="Zar" pitchFamily="2" charset="-78"/>
              </a:rPr>
              <a:t>استانداردهای نقل قول</a:t>
            </a:r>
            <a:endParaRPr lang="en-US" smtClean="0">
              <a:cs typeface="Zar" pitchFamily="2" charset="-78"/>
            </a:endParaRPr>
          </a:p>
        </p:txBody>
      </p:sp>
      <p:sp>
        <p:nvSpPr>
          <p:cNvPr id="15363" name="Content Placeholder 2"/>
          <p:cNvSpPr>
            <a:spLocks noGrp="1"/>
          </p:cNvSpPr>
          <p:nvPr>
            <p:ph sz="quarter" idx="1"/>
          </p:nvPr>
        </p:nvSpPr>
        <p:spPr/>
        <p:txBody>
          <a:bodyPr/>
          <a:lstStyle/>
          <a:p>
            <a:pPr algn="r" rtl="1" eaLnBrk="1" hangingPunct="1"/>
            <a:r>
              <a:rPr lang="fa-IR" smtClean="0">
                <a:cs typeface="Traditional Arabic" pitchFamily="2" charset="-78"/>
              </a:rPr>
              <a:t>مطلب بايد عينا نقل شود. </a:t>
            </a:r>
          </a:p>
          <a:p>
            <a:pPr algn="r" rtl="1" eaLnBrk="1" hangingPunct="1"/>
            <a:r>
              <a:rPr lang="fa-IR" smtClean="0">
                <a:cs typeface="Traditional Arabic" pitchFamily="2" charset="-78"/>
              </a:rPr>
              <a:t>در صورت تفاوت زبانی، عبارت بايد به زبانِ گزارش ترجمه شود، مگر در مواردی که موضوع پژوهش ظرفيت دوزبانگی را داشته باشد.</a:t>
            </a:r>
          </a:p>
          <a:p>
            <a:pPr algn="r" rtl="1" eaLnBrk="1" hangingPunct="1"/>
            <a:r>
              <a:rPr lang="fa-IR" smtClean="0">
                <a:cs typeface="Traditional Arabic" pitchFamily="2" charset="-78"/>
              </a:rPr>
              <a:t>مطلب منقول بايد به صراحت به مرجع گوينده نسبت داده شود.</a:t>
            </a:r>
          </a:p>
          <a:p>
            <a:pPr algn="r" rtl="1" eaLnBrk="1" hangingPunct="1"/>
            <a:endParaRPr lang="fa-IR" smtClean="0"/>
          </a:p>
          <a:p>
            <a:pPr algn="r" rtl="1" eaLnBrk="1" hangingPunct="1"/>
            <a:endParaRPr lang="fa-IR" smtClean="0"/>
          </a:p>
          <a:p>
            <a:pPr algn="r" rtl="1" eaLnBrk="1" hangingPunct="1"/>
            <a:endParaRPr lang="fa-IR" smtClean="0"/>
          </a:p>
          <a:p>
            <a:pPr algn="r" rtl="1" eaLnBrk="1" hangingPunct="1"/>
            <a:endParaRPr lang="fa-IR" smtClean="0"/>
          </a:p>
          <a:p>
            <a:pPr algn="r" rtl="1" eaLnBrk="1" hangingPunct="1"/>
            <a:endParaRPr lang="en-US"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r" rtl="1" eaLnBrk="1" hangingPunct="1"/>
            <a:r>
              <a:rPr lang="fa-IR" smtClean="0">
                <a:cs typeface="Zar" pitchFamily="2" charset="-78"/>
              </a:rPr>
              <a:t>استانداردهای نقل قول</a:t>
            </a:r>
            <a:endParaRPr lang="en-US" smtClean="0">
              <a:cs typeface="Zar" pitchFamily="2" charset="-78"/>
            </a:endParaRPr>
          </a:p>
        </p:txBody>
      </p:sp>
      <p:sp>
        <p:nvSpPr>
          <p:cNvPr id="16387" name="Content Placeholder 2"/>
          <p:cNvSpPr>
            <a:spLocks noGrp="1"/>
          </p:cNvSpPr>
          <p:nvPr>
            <p:ph sz="quarter" idx="1"/>
          </p:nvPr>
        </p:nvSpPr>
        <p:spPr/>
        <p:txBody>
          <a:bodyPr/>
          <a:lstStyle/>
          <a:p>
            <a:pPr algn="r" rtl="1" eaLnBrk="1" hangingPunct="1"/>
            <a:endParaRPr lang="fa-IR" smtClean="0"/>
          </a:p>
          <a:p>
            <a:pPr algn="r" rtl="1" eaLnBrk="1" hangingPunct="1"/>
            <a:r>
              <a:rPr lang="fa-IR" smtClean="0">
                <a:cs typeface="Traditional Arabic" pitchFamily="2" charset="-78"/>
              </a:rPr>
              <a:t>مطلب منقول نبايد به گونه ای تقطيع شود که معنا دچار تحريف گردد. مانند ”لا تقربوا الصلاة“ بدون ”و انتم سکاری“.</a:t>
            </a:r>
          </a:p>
          <a:p>
            <a:pPr algn="r" rtl="1" eaLnBrk="1" hangingPunct="1"/>
            <a:endParaRPr lang="fa-IR" smtClean="0">
              <a:cs typeface="Traditional Arabic" pitchFamily="2" charset="-78"/>
            </a:endParaRPr>
          </a:p>
          <a:p>
            <a:pPr algn="r" rtl="1" eaLnBrk="1" hangingPunct="1"/>
            <a:r>
              <a:rPr lang="fa-IR" smtClean="0">
                <a:cs typeface="Traditional Arabic" pitchFamily="2" charset="-78"/>
              </a:rPr>
              <a:t>”لا تقبح وجهه، فان الله خلق آدم علی صورته“</a:t>
            </a:r>
          </a:p>
          <a:p>
            <a:pPr algn="r" rtl="1" eaLnBrk="1" hangingPunct="1"/>
            <a:r>
              <a:rPr lang="fa-IR" smtClean="0">
                <a:cs typeface="Traditional Arabic" pitchFamily="2" charset="-78"/>
              </a:rPr>
              <a:t>(ابن بابويه، عيون اخبار الرضا ع)</a:t>
            </a:r>
          </a:p>
          <a:p>
            <a:pPr algn="r" rtl="1" eaLnBrk="1" hangingPunct="1"/>
            <a:endParaRPr lang="fa-IR" smtClean="0"/>
          </a:p>
          <a:p>
            <a:pPr algn="r" rtl="1" eaLnBrk="1" hangingPunct="1"/>
            <a:endParaRPr lang="fa-IR" smtClean="0"/>
          </a:p>
          <a:p>
            <a:pPr algn="r" rtl="1" eaLnBrk="1" hangingPunct="1"/>
            <a:endParaRPr lang="fa-IR" smtClean="0"/>
          </a:p>
          <a:p>
            <a:pPr algn="r" rtl="1" eaLnBrk="1" hangingPunct="1"/>
            <a:endParaRPr lang="fa-IR" smtClean="0"/>
          </a:p>
          <a:p>
            <a:pPr algn="r" rtl="1" eaLnBrk="1" hangingPunct="1"/>
            <a:endParaRPr lang="en-US" smtClean="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216</TotalTime>
  <Words>1046</Words>
  <Application>Microsoft Office PowerPoint</Application>
  <PresentationFormat>On-screen Show (4:3)</PresentationFormat>
  <Paragraphs>122</Paragraphs>
  <Slides>24</Slides>
  <Notes>2</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24</vt:i4>
      </vt:variant>
    </vt:vector>
  </HeadingPairs>
  <TitlesOfParts>
    <vt:vector size="39" baseType="lpstr">
      <vt:lpstr>宋体</vt:lpstr>
      <vt:lpstr>Arial</vt:lpstr>
      <vt:lpstr>Calibri</vt:lpstr>
      <vt:lpstr>Cambria</vt:lpstr>
      <vt:lpstr>Franklin Gothic Book</vt:lpstr>
      <vt:lpstr>Mitra</vt:lpstr>
      <vt:lpstr>Perpetua</vt:lpstr>
      <vt:lpstr>Tahoma</vt:lpstr>
      <vt:lpstr>Times New Roman</vt:lpstr>
      <vt:lpstr>Titr-s</vt:lpstr>
      <vt:lpstr>Traditional Arabic</vt:lpstr>
      <vt:lpstr>Wingdings</vt:lpstr>
      <vt:lpstr>Wingdings 2</vt:lpstr>
      <vt:lpstr>Zar</vt:lpstr>
      <vt:lpstr>Equity</vt:lpstr>
      <vt:lpstr>بسم الله الرحمن الرحيم تا اسلاید 17 مربوط به جلسه نهم و از این اسلاید تا آخر مربوط به جلسه دهم می باشد. </vt:lpstr>
      <vt:lpstr>جلسه نهم:  مديريت مواد و يادداشت برداری  </vt:lpstr>
      <vt:lpstr>گونه های يادداشت</vt:lpstr>
      <vt:lpstr>موارد ثبت انديشه های شخصی</vt:lpstr>
      <vt:lpstr>يادداشتهای ارجاعی</vt:lpstr>
      <vt:lpstr>برداشت مستقيم</vt:lpstr>
      <vt:lpstr>موارد تجويز نقل قول</vt:lpstr>
      <vt:lpstr>استانداردهای نقل قول</vt:lpstr>
      <vt:lpstr>استانداردهای نقل قول</vt:lpstr>
      <vt:lpstr> قالبهای نقل قول </vt:lpstr>
      <vt:lpstr>قالبهای نقل قول</vt:lpstr>
      <vt:lpstr>برداشت با کاهش</vt:lpstr>
      <vt:lpstr>PowerPoint Presentation</vt:lpstr>
      <vt:lpstr>PowerPoint Presentation</vt:lpstr>
      <vt:lpstr>PowerPoint Presentation</vt:lpstr>
      <vt:lpstr>يادداشت برداری شاکله محور</vt:lpstr>
      <vt:lpstr>يادداشت برداری داده محور</vt:lpstr>
      <vt:lpstr>صافی کردن داده ها</vt:lpstr>
      <vt:lpstr>کمی کردن داده ها</vt:lpstr>
      <vt:lpstr>برداشت با افزايش</vt:lpstr>
      <vt:lpstr>ضبط داده های رده بندی</vt:lpstr>
      <vt:lpstr>ضبط داده های بافت متن</vt:lpstr>
      <vt:lpstr>رابطه مطلب با کليت منبع</vt:lpstr>
      <vt:lpstr>افزودن خوانش پژوهشگر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جلسه سوم: ب- مديريت مواد  MANAGEMENT OF CONTENT</dc:title>
  <dc:creator/>
  <cp:lastModifiedBy>Gholami</cp:lastModifiedBy>
  <cp:revision>12</cp:revision>
  <dcterms:created xsi:type="dcterms:W3CDTF">2006-08-16T00:00:00Z</dcterms:created>
  <dcterms:modified xsi:type="dcterms:W3CDTF">2015-10-04T15:20:07Z</dcterms:modified>
</cp:coreProperties>
</file>